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6"/>
  </p:notesMasterIdLst>
  <p:handoutMasterIdLst>
    <p:handoutMasterId r:id="rId37"/>
  </p:handoutMasterIdLst>
  <p:sldIdLst>
    <p:sldId id="760" r:id="rId2"/>
    <p:sldId id="862" r:id="rId3"/>
    <p:sldId id="801" r:id="rId4"/>
    <p:sldId id="863" r:id="rId5"/>
    <p:sldId id="846" r:id="rId6"/>
    <p:sldId id="847" r:id="rId7"/>
    <p:sldId id="865" r:id="rId8"/>
    <p:sldId id="820" r:id="rId9"/>
    <p:sldId id="849" r:id="rId10"/>
    <p:sldId id="867" r:id="rId11"/>
    <p:sldId id="851" r:id="rId12"/>
    <p:sldId id="852" r:id="rId13"/>
    <p:sldId id="854" r:id="rId14"/>
    <p:sldId id="860" r:id="rId15"/>
    <p:sldId id="858" r:id="rId16"/>
    <p:sldId id="859" r:id="rId17"/>
    <p:sldId id="861" r:id="rId18"/>
    <p:sldId id="868" r:id="rId19"/>
    <p:sldId id="838" r:id="rId20"/>
    <p:sldId id="845" r:id="rId21"/>
    <p:sldId id="836" r:id="rId22"/>
    <p:sldId id="837" r:id="rId23"/>
    <p:sldId id="864" r:id="rId24"/>
    <p:sldId id="824" r:id="rId25"/>
    <p:sldId id="825" r:id="rId26"/>
    <p:sldId id="826" r:id="rId27"/>
    <p:sldId id="848" r:id="rId28"/>
    <p:sldId id="839" r:id="rId29"/>
    <p:sldId id="840" r:id="rId30"/>
    <p:sldId id="841" r:id="rId31"/>
    <p:sldId id="843" r:id="rId32"/>
    <p:sldId id="822" r:id="rId33"/>
    <p:sldId id="829" r:id="rId34"/>
    <p:sldId id="830" r:id="rId35"/>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4" d="100"/>
          <a:sy n="94" d="100"/>
        </p:scale>
        <p:origin x="-2064" y="-2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378388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40% of SP500 will </a:t>
            </a:r>
            <a:r>
              <a:rPr lang="en-US" sz="2200" dirty="0" err="1" smtClean="0">
                <a:latin typeface="Lucida Grande" charset="0"/>
                <a:cs typeface="Lucida Grande" charset="0"/>
                <a:sym typeface="Lucida Grande" charset="0"/>
              </a:rPr>
              <a:t>disspear</a:t>
            </a:r>
            <a:r>
              <a:rPr lang="en-US" sz="2200" dirty="0" smtClean="0">
                <a:latin typeface="Lucida Grande" charset="0"/>
                <a:cs typeface="Lucida Grande" charset="0"/>
                <a:sym typeface="Lucida Grande" charset="0"/>
              </a:rPr>
              <a:t> in the next decade. 50 of 100 IT.</a:t>
            </a:r>
            <a:r>
              <a:rPr lang="en-US" sz="2200" baseline="0" dirty="0" smtClean="0">
                <a:latin typeface="Lucida Grande" charset="0"/>
                <a:cs typeface="Lucida Grande" charset="0"/>
                <a:sym typeface="Lucida Grande" charset="0"/>
              </a:rPr>
              <a:t> CEO of </a:t>
            </a:r>
            <a:r>
              <a:rPr lang="en-US" sz="2200" baseline="0" dirty="0" err="1" smtClean="0">
                <a:latin typeface="Lucida Grande" charset="0"/>
                <a:cs typeface="Lucida Grande" charset="0"/>
                <a:sym typeface="Lucida Grande" charset="0"/>
              </a:rPr>
              <a:t>VMWare</a:t>
            </a:r>
            <a:r>
              <a:rPr lang="en-US" sz="2200" baseline="0" dirty="0" smtClean="0">
                <a:latin typeface="Lucida Grande" charset="0"/>
                <a:cs typeface="Lucida Grande" charset="0"/>
                <a:sym typeface="Lucida Grande" charset="0"/>
              </a:rPr>
              <a:t>. Babson Olin School of Business, Fast Company</a:t>
            </a:r>
          </a:p>
          <a:p>
            <a:r>
              <a:rPr lang="en-US" sz="2200" baseline="0" dirty="0" smtClean="0">
                <a:latin typeface="Lucida Grande" charset="0"/>
                <a:cs typeface="Lucida Grande" charset="0"/>
                <a:sym typeface="Lucida Grande" charset="0"/>
              </a:rPr>
              <a:t>Reasons a success company that fails, miss </a:t>
            </a:r>
            <a:r>
              <a:rPr lang="en-US" sz="2200" baseline="0" dirty="0" err="1" smtClean="0">
                <a:latin typeface="Lucida Grande" charset="0"/>
                <a:cs typeface="Lucida Grande" charset="0"/>
                <a:sym typeface="Lucida Grande" charset="0"/>
              </a:rPr>
              <a:t>transions</a:t>
            </a:r>
            <a:r>
              <a:rPr lang="en-US" sz="2200" baseline="0" dirty="0" smtClean="0">
                <a:latin typeface="Lucida Grande" charset="0"/>
                <a:cs typeface="Lucida Grande" charset="0"/>
                <a:sym typeface="Lucida Grande" charset="0"/>
              </a:rPr>
              <a:t>, being </a:t>
            </a:r>
            <a:r>
              <a:rPr lang="en-US" sz="2200" baseline="0" dirty="0" err="1" smtClean="0">
                <a:latin typeface="Lucida Grande" charset="0"/>
                <a:cs typeface="Lucida Grande" charset="0"/>
                <a:sym typeface="Lucida Grande" charset="0"/>
              </a:rPr>
              <a:t>succ</a:t>
            </a:r>
            <a:r>
              <a:rPr lang="en-US" sz="2200" baseline="0" dirty="0" smtClean="0">
                <a:latin typeface="Lucida Grande" charset="0"/>
                <a:cs typeface="Lucida Grande" charset="0"/>
                <a:sym typeface="Lucida Grande" charset="0"/>
              </a:rPr>
              <a:t> too long.</a:t>
            </a:r>
            <a:endParaRPr lang="en-US" sz="2200" dirty="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20</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Algorithms</a:t>
            </a:r>
            <a:r>
              <a:rPr lang="en-US" sz="2200" baseline="0" dirty="0" smtClean="0">
                <a:latin typeface="Lucida Grande" charset="0"/>
                <a:cs typeface="Lucida Grande" charset="0"/>
                <a:sym typeface="Lucida Grande" charset="0"/>
              </a:rPr>
              <a:t> + Data Structures == Program</a:t>
            </a:r>
            <a:endParaRPr lang="en-US" sz="22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23</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7400 </a:t>
            </a:r>
            <a:r>
              <a:rPr lang="en-US" sz="2400" dirty="0" smtClean="0"/>
              <a:t>http://</a:t>
            </a:r>
            <a:r>
              <a:rPr lang="en-US" sz="2400" dirty="0" err="1" smtClean="0"/>
              <a:t>events.linuxfoundation.org</a:t>
            </a:r>
            <a:r>
              <a:rPr lang="en-US" sz="2400" dirty="0" smtClean="0"/>
              <a:t>/sites/events/files/slides/odls15_mckinney.pdf</a:t>
            </a:r>
          </a:p>
          <a:p>
            <a:endParaRPr lang="en-US" sz="2200" dirty="0">
              <a:latin typeface="Lucida Grande"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28450</a:t>
            </a:r>
            <a:endParaRPr lang="en-US" sz="2200" dirty="0">
              <a:latin typeface="Lucida Grande"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1269</a:t>
            </a:r>
            <a:endParaRPr lang="en-US" sz="2200" dirty="0">
              <a:latin typeface="Lucida Grande"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AI: From reactive</a:t>
            </a:r>
            <a:r>
              <a:rPr lang="en-US" sz="2200" baseline="0" dirty="0" smtClean="0">
                <a:latin typeface="Lucida Grande" charset="0"/>
                <a:cs typeface="Lucida Grande" charset="0"/>
                <a:sym typeface="Lucida Grande" charset="0"/>
              </a:rPr>
              <a:t> to proactive</a:t>
            </a:r>
            <a:endParaRPr lang="en-US" sz="2200" dirty="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Even by 2020, 70% in premise.</a:t>
            </a:r>
            <a:endParaRPr lang="en-US" sz="2200" dirty="0">
              <a:latin typeface="Lucida Grande"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www.bigdatalandscape.com</a:t>
            </a:r>
            <a:r>
              <a:rPr lang="en-US" smtClean="0"/>
              <a:t>/</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385409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7239000" y="6568141"/>
            <a:ext cx="1905000" cy="304800"/>
          </a:xfrm>
          <a:prstGeom prst="rect">
            <a:avLst/>
          </a:prstGeom>
        </p:spPr>
        <p:txBody>
          <a:bodyPr/>
          <a:lstStyle>
            <a:lvl1pPr algn="r">
              <a:defRPr sz="1400" baseline="0"/>
            </a:lvl1pPr>
          </a:lstStyle>
          <a:p>
            <a:pPr>
              <a:defRPr/>
            </a:pPr>
            <a:fld id="{C7131E5B-00C3-0745-B9A8-94A27EBE9C2C}" type="slidenum">
              <a:rPr lang="en-US" smtClean="0"/>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7194177" y="6583082"/>
            <a:ext cx="1905000" cy="304800"/>
          </a:xfrm>
          <a:prstGeom prst="rect">
            <a:avLst/>
          </a:prstGeom>
        </p:spPr>
        <p:txBody>
          <a:bodyPr/>
          <a:lstStyle>
            <a:lvl1pPr algn="r">
              <a:defRPr sz="1200" baseline="0"/>
            </a:lvl1pPr>
          </a:lstStyle>
          <a:p>
            <a:pPr>
              <a:defRPr/>
            </a:pPr>
            <a:fld id="{164B0F64-89EF-7A42-892D-484BAB952423}" type="slidenum">
              <a:rPr lang="en-US" smtClean="0"/>
              <a:pPr>
                <a:defRPr/>
              </a:pPr>
              <a:t>‹#›</a:t>
            </a:fld>
            <a:endParaRPr lang="en-US" dirty="0">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0" y="6570758"/>
            <a:ext cx="3249608" cy="276999"/>
          </a:xfrm>
          <a:prstGeom prst="rect">
            <a:avLst/>
          </a:prstGeom>
        </p:spPr>
        <p:txBody>
          <a:bodyPr wrap="none">
            <a:spAutoFit/>
          </a:bodyPr>
          <a:lstStyle/>
          <a:p>
            <a:pPr eaLnBrk="0" hangingPunct="0">
              <a:defRPr/>
            </a:pPr>
            <a:r>
              <a:rPr lang="zh-CN" altLang="zh-CN" sz="1200" b="0" i="0" baseline="0" dirty="0" smtClean="0">
                <a:solidFill>
                  <a:schemeClr val="tx1">
                    <a:lumMod val="50000"/>
                    <a:lumOff val="50000"/>
                  </a:schemeClr>
                </a:solidFill>
                <a:effectLst>
                  <a:outerShdw blurRad="38100" dist="38100" dir="2700000" algn="tl">
                    <a:srgbClr val="000000">
                      <a:alpha val="43137"/>
                    </a:srgbClr>
                  </a:outerShdw>
                </a:effectLst>
                <a:latin typeface="Kaiti SC Regular"/>
                <a:cs typeface="Kaiti SC Regular"/>
              </a:rPr>
              <a:t>2</a:t>
            </a:r>
            <a:r>
              <a:rPr lang="en-US" altLang="zh-CN" sz="1200" b="0" i="0" baseline="0" dirty="0" smtClean="0">
                <a:solidFill>
                  <a:schemeClr val="tx1">
                    <a:lumMod val="50000"/>
                    <a:lumOff val="50000"/>
                  </a:schemeClr>
                </a:solidFill>
                <a:effectLst>
                  <a:outerShdw blurRad="38100" dist="38100" dir="2700000" algn="tl">
                    <a:srgbClr val="000000">
                      <a:alpha val="43137"/>
                    </a:srgbClr>
                  </a:outerShdw>
                </a:effectLst>
                <a:latin typeface="Kaiti SC Regular"/>
                <a:cs typeface="Kaiti SC Regular"/>
              </a:rPr>
              <a:t>015</a:t>
            </a:r>
            <a:r>
              <a:rPr lang="zh-CN" altLang="en-US" sz="1200" b="0" i="0" baseline="0" dirty="0" smtClean="0">
                <a:solidFill>
                  <a:schemeClr val="tx1">
                    <a:lumMod val="50000"/>
                    <a:lumOff val="50000"/>
                  </a:schemeClr>
                </a:solidFill>
                <a:effectLst>
                  <a:outerShdw blurRad="38100" dist="38100" dir="2700000" algn="tl">
                    <a:srgbClr val="000000">
                      <a:alpha val="43137"/>
                    </a:srgbClr>
                  </a:outerShdw>
                </a:effectLst>
                <a:latin typeface="Kaiti SC Regular"/>
                <a:cs typeface="Kaiti SC Regular"/>
              </a:rPr>
              <a:t>中国（深圳）未来网络技术与产业发展论坛</a:t>
            </a:r>
            <a:endParaRPr lang="en-US" sz="1200" b="0" i="0" baseline="0" dirty="0">
              <a:solidFill>
                <a:schemeClr val="tx1">
                  <a:lumMod val="50000"/>
                  <a:lumOff val="50000"/>
                </a:schemeClr>
              </a:solidFill>
              <a:effectLst>
                <a:outerShdw blurRad="38100" dist="38100" dir="2700000" algn="tl">
                  <a:srgbClr val="000000">
                    <a:alpha val="43137"/>
                  </a:srgbClr>
                </a:outerShdw>
              </a:effectLst>
              <a:latin typeface="Kaiti SC Regular"/>
              <a:cs typeface="Kaiti SC Regular"/>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zh-CN" altLang="en-US" sz="2400" dirty="0" smtClean="0"/>
              <a:t>杨阳</a:t>
            </a:r>
            <a:r>
              <a:rPr lang="en-US" altLang="zh-CN" sz="2400" dirty="0" smtClean="0"/>
              <a:t> </a:t>
            </a:r>
            <a:r>
              <a:rPr lang="zh-CN" altLang="en-US" sz="2400" dirty="0" smtClean="0"/>
              <a:t>（</a:t>
            </a:r>
            <a:r>
              <a:rPr lang="en-US" sz="2400" dirty="0" smtClean="0"/>
              <a:t>Y. </a:t>
            </a:r>
            <a:r>
              <a:rPr lang="en-US" sz="2400" dirty="0"/>
              <a:t>Richard </a:t>
            </a:r>
            <a:r>
              <a:rPr lang="en-US" sz="2400" dirty="0" smtClean="0"/>
              <a:t>Yang </a:t>
            </a:r>
            <a:r>
              <a:rPr lang="zh-CN" altLang="en-US" sz="2400" dirty="0" smtClean="0"/>
              <a:t>）</a:t>
            </a:r>
            <a:endParaRPr lang="en-US" sz="2400" dirty="0"/>
          </a:p>
          <a:p>
            <a:endParaRPr lang="en-US" sz="2400" dirty="0" smtClean="0"/>
          </a:p>
          <a:p>
            <a:r>
              <a:rPr lang="en-US" altLang="zh-CN" sz="2400" dirty="0" smtClean="0"/>
              <a:t>November 16</a:t>
            </a:r>
            <a:r>
              <a:rPr lang="en-US" sz="2400" dirty="0" smtClean="0"/>
              <a:t>, 2015</a:t>
            </a:r>
          </a:p>
          <a:p>
            <a:endParaRPr lang="en-US" sz="2400" dirty="0"/>
          </a:p>
          <a:p>
            <a:r>
              <a:rPr lang="zh-CN" altLang="en-US" sz="2400" dirty="0"/>
              <a:t>深圳－</a:t>
            </a:r>
            <a:r>
              <a:rPr lang="zh-CN" altLang="en-US" sz="2400" dirty="0" smtClean="0"/>
              <a:t>中国</a:t>
            </a:r>
            <a:endParaRPr lang="en-US" sz="2400" dirty="0"/>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Toward Software/Application Driven Computer Networks</a:t>
            </a:r>
            <a:endParaRPr lang="en-US" sz="4000" dirty="0">
              <a:solidFill>
                <a:srgbClr val="800000"/>
              </a:solidFill>
              <a:latin typeface="Georgia" charset="0"/>
              <a:ea typeface="ＭＳ Ｐゴシック" charset="0"/>
              <a:cs typeface="ＭＳ Ｐゴシック" charset="0"/>
            </a:endParaRPr>
          </a:p>
        </p:txBody>
      </p:sp>
      <p:pic>
        <p:nvPicPr>
          <p:cNvPr id="2" name="Picture 1"/>
          <p:cNvPicPr>
            <a:picLocks noChangeAspect="1"/>
          </p:cNvPicPr>
          <p:nvPr/>
        </p:nvPicPr>
        <p:blipFill>
          <a:blip r:embed="rId4"/>
          <a:stretch>
            <a:fillRect/>
          </a:stretch>
        </p:blipFill>
        <p:spPr>
          <a:xfrm>
            <a:off x="180765" y="4977205"/>
            <a:ext cx="1270000" cy="1511300"/>
          </a:xfrm>
          <a:prstGeom prst="rect">
            <a:avLst/>
          </a:prstGeom>
        </p:spPr>
      </p:pic>
      <p:pic>
        <p:nvPicPr>
          <p:cNvPr id="3" name="Picture 2"/>
          <p:cNvPicPr>
            <a:picLocks noChangeAspect="1"/>
          </p:cNvPicPr>
          <p:nvPr/>
        </p:nvPicPr>
        <p:blipFill>
          <a:blip r:embed="rId5"/>
          <a:stretch>
            <a:fillRect/>
          </a:stretch>
        </p:blipFill>
        <p:spPr>
          <a:xfrm>
            <a:off x="7311949" y="4790495"/>
            <a:ext cx="1587500" cy="1587500"/>
          </a:xfrm>
          <a:prstGeom prst="rect">
            <a:avLst/>
          </a:prstGeom>
        </p:spPr>
      </p:pic>
    </p:spTree>
    <p:extLst>
      <p:ext uri="{BB962C8B-B14F-4D97-AF65-F5344CB8AC3E}">
        <p14:creationId xmlns:p14="http://schemas.microsoft.com/office/powerpoint/2010/main" val="54800455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 Another View</a:t>
            </a:r>
            <a:endParaRPr lang="en-US" sz="1400" dirty="0"/>
          </a:p>
        </p:txBody>
      </p:sp>
      <p:sp>
        <p:nvSpPr>
          <p:cNvPr id="9" name="Slide Number Placeholder 8"/>
          <p:cNvSpPr>
            <a:spLocks noGrp="1"/>
          </p:cNvSpPr>
          <p:nvPr>
            <p:ph type="sldNum" sz="quarter" idx="10"/>
          </p:nvPr>
        </p:nvSpPr>
        <p:spPr/>
        <p:txBody>
          <a:bodyPr/>
          <a:lstStyle/>
          <a:p>
            <a:pPr>
              <a:defRPr/>
            </a:pPr>
            <a:fld id="{164B0F64-89EF-7A42-892D-484BAB952423}" type="slidenum">
              <a:rPr lang="en-US" smtClean="0"/>
              <a:pPr>
                <a:defRPr/>
              </a:pPr>
              <a:t>10</a:t>
            </a:fld>
            <a:endParaRPr lang="en-US">
              <a:solidFill>
                <a:schemeClr val="bg2"/>
              </a:solidFill>
            </a:endParaRPr>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Tree>
    <p:extLst>
      <p:ext uri="{BB962C8B-B14F-4D97-AF65-F5344CB8AC3E}">
        <p14:creationId xmlns:p14="http://schemas.microsoft.com/office/powerpoint/2010/main" val="299730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P spid="8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600" dirty="0" err="1" smtClean="0"/>
              <a:t>OpenDaylight</a:t>
            </a:r>
            <a:r>
              <a:rPr lang="en-US" altLang="zh-CN" sz="3600" dirty="0" smtClean="0"/>
              <a:t>: Basic Workflow</a:t>
            </a:r>
            <a:endParaRPr lang="en-US" sz="3600" dirty="0"/>
          </a:p>
        </p:txBody>
      </p:sp>
      <p:sp>
        <p:nvSpPr>
          <p:cNvPr id="7" name="Slide Number Placeholder 6"/>
          <p:cNvSpPr>
            <a:spLocks noGrp="1"/>
          </p:cNvSpPr>
          <p:nvPr>
            <p:ph type="sldNum" sz="quarter" idx="10"/>
          </p:nvPr>
        </p:nvSpPr>
        <p:spPr/>
        <p:txBody>
          <a:bodyPr/>
          <a:lstStyle/>
          <a:p>
            <a:pPr>
              <a:defRPr/>
            </a:pPr>
            <a:fld id="{164B0F64-89EF-7A42-892D-484BAB952423}" type="slidenum">
              <a:rPr lang="en-US" smtClean="0"/>
              <a:pPr>
                <a:defRPr/>
              </a:pPr>
              <a:t>11</a:t>
            </a:fld>
            <a:endParaRPr lang="en-US">
              <a:solidFill>
                <a:schemeClr val="bg2"/>
              </a:solidFill>
            </a:endParaRPr>
          </a:p>
        </p:txBody>
      </p:sp>
      <p:sp>
        <p:nvSpPr>
          <p:cNvPr id="10" name="Rectangle 114"/>
          <p:cNvSpPr>
            <a:spLocks noChangeArrowheads="1"/>
          </p:cNvSpPr>
          <p:nvPr/>
        </p:nvSpPr>
        <p:spPr bwMode="auto">
          <a:xfrm>
            <a:off x="703849" y="2107556"/>
            <a:ext cx="7976975" cy="26749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64865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663312" y="5157496"/>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26803" y="521034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grpSp>
        <p:nvGrpSpPr>
          <p:cNvPr id="48" name="组合 303"/>
          <p:cNvGrpSpPr/>
          <p:nvPr/>
        </p:nvGrpSpPr>
        <p:grpSpPr>
          <a:xfrm>
            <a:off x="3005043" y="536182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2" name="圆角矩形 73"/>
          <p:cNvSpPr/>
          <p:nvPr/>
        </p:nvSpPr>
        <p:spPr bwMode="auto">
          <a:xfrm>
            <a:off x="1009085" y="2389616"/>
            <a:ext cx="7362262" cy="92032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52762" y="230165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ervices/Apps</a:t>
            </a:r>
          </a:p>
        </p:txBody>
      </p:sp>
      <p:sp>
        <p:nvSpPr>
          <p:cNvPr id="112" name="圆角矩形 73"/>
          <p:cNvSpPr/>
          <p:nvPr/>
        </p:nvSpPr>
        <p:spPr bwMode="auto">
          <a:xfrm>
            <a:off x="1459256" y="2593915"/>
            <a:ext cx="1378186" cy="49986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Path Compute </a:t>
            </a:r>
            <a:r>
              <a:rPr lang="en-US" altLang="zh-CN" sz="1400" kern="0" baseline="0" dirty="0" err="1" smtClean="0">
                <a:solidFill>
                  <a:srgbClr val="000000"/>
                </a:solidFill>
                <a:latin typeface="Arial" pitchFamily="34" charset="0"/>
                <a:ea typeface="微软雅黑" pitchFamily="34" charset="-122"/>
                <a:cs typeface="Arial" pitchFamily="34" charset="0"/>
              </a:rPr>
              <a:t>Alg</a:t>
            </a:r>
            <a:endParaRPr lang="en-US" altLang="zh-CN" sz="1400" kern="0" baseline="0" dirty="0" smtClean="0">
              <a:solidFill>
                <a:srgbClr val="000000"/>
              </a:solidFill>
              <a:latin typeface="Arial" pitchFamily="34" charset="0"/>
              <a:ea typeface="微软雅黑" pitchFamily="34" charset="-122"/>
              <a:cs typeface="Arial" pitchFamily="34" charset="0"/>
            </a:endParaRPr>
          </a:p>
        </p:txBody>
      </p:sp>
      <p:sp>
        <p:nvSpPr>
          <p:cNvPr id="120" name="圆角矩形 73"/>
          <p:cNvSpPr/>
          <p:nvPr/>
        </p:nvSpPr>
        <p:spPr bwMode="auto">
          <a:xfrm>
            <a:off x="5721764" y="2593914"/>
            <a:ext cx="1223225" cy="55390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4344072" y="2593916"/>
            <a:ext cx="1209214" cy="540398"/>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L3/2</a:t>
            </a:r>
            <a:br>
              <a:rPr lang="en-US" altLang="zh-CN" sz="1600" kern="0" baseline="0" dirty="0" smtClean="0">
                <a:solidFill>
                  <a:srgbClr val="000000"/>
                </a:solidFill>
                <a:latin typeface="Arial" pitchFamily="34" charset="0"/>
                <a:ea typeface="微软雅黑" pitchFamily="34" charset="-122"/>
                <a:cs typeface="Arial" pitchFamily="34" charset="0"/>
              </a:rPr>
            </a:br>
            <a:r>
              <a:rPr lang="en-US" altLang="zh-CN" sz="16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3634183"/>
            <a:ext cx="7397880" cy="945698"/>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4985794" y="3823322"/>
            <a:ext cx="2337513" cy="59005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Flow Rule Manager</a:t>
            </a:r>
          </a:p>
        </p:txBody>
      </p:sp>
      <p:sp>
        <p:nvSpPr>
          <p:cNvPr id="115" name="圆角矩形 73"/>
          <p:cNvSpPr/>
          <p:nvPr/>
        </p:nvSpPr>
        <p:spPr bwMode="auto">
          <a:xfrm>
            <a:off x="7115581" y="2580405"/>
            <a:ext cx="1059278" cy="54039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a:t>
            </a:r>
          </a:p>
        </p:txBody>
      </p:sp>
      <p:cxnSp>
        <p:nvCxnSpPr>
          <p:cNvPr id="80" name="直接箭头连接符 105"/>
          <p:cNvCxnSpPr/>
          <p:nvPr/>
        </p:nvCxnSpPr>
        <p:spPr bwMode="auto">
          <a:xfrm flipV="1">
            <a:off x="4693088" y="177521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9" name="Picture 7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98947"/>
            <a:ext cx="680127" cy="535760"/>
          </a:xfrm>
          <a:prstGeom prst="rect">
            <a:avLst/>
          </a:prstGeom>
        </p:spPr>
      </p:pic>
      <p:sp>
        <p:nvSpPr>
          <p:cNvPr id="88" name="矩形 100"/>
          <p:cNvSpPr/>
          <p:nvPr/>
        </p:nvSpPr>
        <p:spPr>
          <a:xfrm>
            <a:off x="710196" y="4868390"/>
            <a:ext cx="1208457" cy="305929"/>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sp>
        <p:nvSpPr>
          <p:cNvPr id="89" name="矩形 100"/>
          <p:cNvSpPr/>
          <p:nvPr/>
        </p:nvSpPr>
        <p:spPr>
          <a:xfrm>
            <a:off x="713967" y="1710847"/>
            <a:ext cx="1208457" cy="305929"/>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Northbound</a:t>
            </a:r>
          </a:p>
        </p:txBody>
      </p:sp>
      <p:sp>
        <p:nvSpPr>
          <p:cNvPr id="90" name="圆角矩形 73"/>
          <p:cNvSpPr/>
          <p:nvPr/>
        </p:nvSpPr>
        <p:spPr bwMode="auto">
          <a:xfrm>
            <a:off x="1814332" y="3809812"/>
            <a:ext cx="2337513" cy="62086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Topology/Inventory Manager</a:t>
            </a:r>
          </a:p>
        </p:txBody>
      </p:sp>
      <p:cxnSp>
        <p:nvCxnSpPr>
          <p:cNvPr id="93" name="直接箭头连接符 105"/>
          <p:cNvCxnSpPr/>
          <p:nvPr/>
        </p:nvCxnSpPr>
        <p:spPr bwMode="auto">
          <a:xfrm flipH="1">
            <a:off x="2870156" y="3242394"/>
            <a:ext cx="7822" cy="472850"/>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箭头连接符 105"/>
          <p:cNvCxnSpPr/>
          <p:nvPr/>
        </p:nvCxnSpPr>
        <p:spPr bwMode="auto">
          <a:xfrm flipH="1" flipV="1">
            <a:off x="6130234" y="3259695"/>
            <a:ext cx="4049" cy="496078"/>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箭头连接符 105"/>
          <p:cNvCxnSpPr/>
          <p:nvPr/>
        </p:nvCxnSpPr>
        <p:spPr bwMode="auto">
          <a:xfrm flipH="1" flipV="1">
            <a:off x="6120499" y="4492894"/>
            <a:ext cx="13784" cy="654406"/>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箭头连接符 105"/>
          <p:cNvCxnSpPr/>
          <p:nvPr/>
        </p:nvCxnSpPr>
        <p:spPr bwMode="auto">
          <a:xfrm>
            <a:off x="2850955" y="4458291"/>
            <a:ext cx="3500" cy="67336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2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772069"/>
            <a:ext cx="668083" cy="794565"/>
          </a:xfrm>
          <a:prstGeom prst="rect">
            <a:avLst/>
          </a:prstGeom>
        </p:spPr>
      </p:pic>
      <p:sp>
        <p:nvSpPr>
          <p:cNvPr id="104" name="圆角矩形 73"/>
          <p:cNvSpPr/>
          <p:nvPr/>
        </p:nvSpPr>
        <p:spPr bwMode="auto">
          <a:xfrm>
            <a:off x="2989839" y="2597705"/>
            <a:ext cx="1190819" cy="49986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GBP</a:t>
            </a:r>
          </a:p>
        </p:txBody>
      </p:sp>
      <p:sp>
        <p:nvSpPr>
          <p:cNvPr id="75" name="Rounded Rectangular Callout 74"/>
          <p:cNvSpPr/>
          <p:nvPr/>
        </p:nvSpPr>
        <p:spPr bwMode="auto">
          <a:xfrm>
            <a:off x="6626586" y="1327620"/>
            <a:ext cx="2517414" cy="644836"/>
          </a:xfrm>
          <a:prstGeom prst="wedgeRoundRectCallout">
            <a:avLst>
              <a:gd name="adj1" fmla="val -66299"/>
              <a:gd name="adj2" fmla="val 27080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Low-level assembly programming</a:t>
            </a:r>
            <a:endParaRPr lang="en-US" sz="1600" baseline="0" dirty="0">
              <a:solidFill>
                <a:srgbClr val="800000"/>
              </a:solidFill>
              <a:latin typeface="Menlo Regular" charset="0"/>
              <a:cs typeface="Menlo Regular" charset="0"/>
              <a:sym typeface="Menlo Regular" charset="0"/>
            </a:endParaRPr>
          </a:p>
        </p:txBody>
      </p:sp>
      <p:sp>
        <p:nvSpPr>
          <p:cNvPr id="76" name="Rounded Rectangular Callout 75"/>
          <p:cNvSpPr/>
          <p:nvPr/>
        </p:nvSpPr>
        <p:spPr bwMode="auto">
          <a:xfrm>
            <a:off x="0" y="5722151"/>
            <a:ext cx="2517414" cy="644836"/>
          </a:xfrm>
          <a:prstGeom prst="wedgeRoundRectCallout">
            <a:avLst>
              <a:gd name="adj1" fmla="val 59832"/>
              <a:gd name="adj2" fmla="val -4038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Lacking in state abstractions</a:t>
            </a:r>
            <a:endParaRPr lang="en-US" sz="1600" baseline="0" dirty="0">
              <a:solidFill>
                <a:srgbClr val="800000"/>
              </a:solidFill>
              <a:latin typeface="Menlo Regular" charset="0"/>
              <a:cs typeface="Menlo Regular" charset="0"/>
              <a:sym typeface="Menlo Regular" charset="0"/>
            </a:endParaRPr>
          </a:p>
        </p:txBody>
      </p:sp>
    </p:spTree>
    <p:extLst>
      <p:ext uri="{BB962C8B-B14F-4D97-AF65-F5344CB8AC3E}">
        <p14:creationId xmlns:p14="http://schemas.microsoft.com/office/powerpoint/2010/main" val="703000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Low-Level “Assembly” Programming Model</a:t>
            </a:r>
            <a:endParaRPr lang="en-US" sz="36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8005" y="1146173"/>
            <a:ext cx="2496057" cy="2837636"/>
          </a:xfrm>
          <a:prstGeom prst="rect">
            <a:avLst/>
          </a:prstGeom>
        </p:spPr>
      </p:pic>
      <p:pic>
        <p:nvPicPr>
          <p:cNvPr id="6" name="Picture 5"/>
          <p:cNvPicPr>
            <a:picLocks noChangeAspect="1"/>
          </p:cNvPicPr>
          <p:nvPr/>
        </p:nvPicPr>
        <p:blipFill>
          <a:blip r:embed="rId4"/>
          <a:stretch>
            <a:fillRect/>
          </a:stretch>
        </p:blipFill>
        <p:spPr>
          <a:xfrm>
            <a:off x="2472328" y="1235997"/>
            <a:ext cx="6671672" cy="3013013"/>
          </a:xfrm>
          <a:prstGeom prst="rect">
            <a:avLst/>
          </a:prstGeom>
        </p:spPr>
      </p:pic>
      <p:sp>
        <p:nvSpPr>
          <p:cNvPr id="8" name="Rounded Rectangular Callout 7"/>
          <p:cNvSpPr/>
          <p:nvPr/>
        </p:nvSpPr>
        <p:spPr bwMode="auto">
          <a:xfrm>
            <a:off x="173061" y="4759070"/>
            <a:ext cx="8403174" cy="1755282"/>
          </a:xfrm>
          <a:prstGeom prst="wedgeRoundRectCallout">
            <a:avLst>
              <a:gd name="adj1" fmla="val -31295"/>
              <a:gd name="adj2" fmla="val -9808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eaLnBrk="0" hangingPunct="0">
              <a:buFont typeface="Arial"/>
              <a:buChar char="•"/>
            </a:pPr>
            <a:r>
              <a:rPr lang="en-US" baseline="0" dirty="0" smtClean="0">
                <a:latin typeface="Menlo Regular" charset="0"/>
                <a:cs typeface="Menlo Regular" charset="0"/>
                <a:sym typeface="Menlo Regular" charset="0"/>
              </a:rPr>
              <a:t>Low-level, limited, flow table computation models (e.g., no logical negations)</a:t>
            </a:r>
          </a:p>
          <a:p>
            <a:pPr marL="342900" indent="-342900" eaLnBrk="0" hangingPunct="0">
              <a:buFont typeface="Arial"/>
              <a:buChar char="•"/>
            </a:pPr>
            <a:r>
              <a:rPr lang="en-US" baseline="0" dirty="0" smtClean="0">
                <a:latin typeface="Menlo Regular" charset="0"/>
                <a:cs typeface="Menlo Regular" charset="0"/>
                <a:sym typeface="Menlo Regular" charset="0"/>
              </a:rPr>
              <a:t>Evolving, increasingly complex forwarding models (e.g., OF1.0, OF1.3, P4)</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12</a:t>
            </a:fld>
            <a:endParaRPr lang="en-US">
              <a:solidFill>
                <a:schemeClr val="bg2"/>
              </a:solidFill>
            </a:endParaRPr>
          </a:p>
        </p:txBody>
      </p:sp>
    </p:spTree>
    <p:extLst>
      <p:ext uri="{BB962C8B-B14F-4D97-AF65-F5344CB8AC3E}">
        <p14:creationId xmlns:p14="http://schemas.microsoft.com/office/powerpoint/2010/main" val="133785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Assembly Programming to High-level Programming</a:t>
            </a:r>
            <a:endParaRPr lang="en-US" sz="3600" dirty="0"/>
          </a:p>
        </p:txBody>
      </p:sp>
      <p:sp>
        <p:nvSpPr>
          <p:cNvPr id="57346" name="Rectangle 2"/>
          <p:cNvSpPr>
            <a:spLocks noGrp="1" noChangeArrowheads="1"/>
          </p:cNvSpPr>
          <p:nvPr>
            <p:ph type="body" idx="1"/>
          </p:nvPr>
        </p:nvSpPr>
        <p:spPr>
          <a:xfrm>
            <a:off x="427033" y="1025696"/>
            <a:ext cx="8318168" cy="4619625"/>
          </a:xfrm>
          <a:ln/>
        </p:spPr>
        <p:txBody>
          <a:bodyPr/>
          <a:lstStyle/>
          <a:p>
            <a:r>
              <a:rPr lang="en-US" dirty="0" smtClean="0"/>
              <a:t>Applications/services expressed in a </a:t>
            </a:r>
            <a:r>
              <a:rPr lang="en-US" b="1" dirty="0"/>
              <a:t>general purpose language </a:t>
            </a:r>
            <a:r>
              <a:rPr lang="en-US" dirty="0"/>
              <a:t>that describes how a packet should be </a:t>
            </a:r>
            <a:r>
              <a:rPr lang="en-US" dirty="0" smtClean="0"/>
              <a:t>processed, </a:t>
            </a:r>
            <a:r>
              <a:rPr lang="en-US" b="1" dirty="0">
                <a:solidFill>
                  <a:srgbClr val="D90B00"/>
                </a:solidFill>
              </a:rPr>
              <a:t>not</a:t>
            </a:r>
            <a:r>
              <a:rPr lang="en-US" dirty="0"/>
              <a:t> how </a:t>
            </a:r>
            <a:r>
              <a:rPr lang="en-US" dirty="0" smtClean="0"/>
              <a:t>data path are configured</a:t>
            </a:r>
            <a:endParaRPr lang="en-US" dirty="0"/>
          </a:p>
          <a:p>
            <a:pPr lvl="1"/>
            <a:r>
              <a:rPr lang="en-US" dirty="0"/>
              <a:t>Written in a familiar language such as Java, Python, or </a:t>
            </a:r>
            <a:r>
              <a:rPr lang="en-US" dirty="0" smtClean="0"/>
              <a:t>Haskell (not also the assembly part).</a:t>
            </a:r>
          </a:p>
          <a:p>
            <a:pPr lvl="1"/>
            <a:endParaRPr lang="en-US" dirty="0"/>
          </a:p>
          <a:p>
            <a:r>
              <a:rPr lang="en-US" dirty="0"/>
              <a:t>A </a:t>
            </a:r>
            <a:r>
              <a:rPr lang="en-US" dirty="0" smtClean="0"/>
              <a:t>compiler or runtime generates and manages </a:t>
            </a:r>
            <a:r>
              <a:rPr lang="en-US" dirty="0" smtClean="0">
                <a:solidFill>
                  <a:srgbClr val="FF0000"/>
                </a:solidFill>
              </a:rPr>
              <a:t>data path </a:t>
            </a:r>
            <a:r>
              <a:rPr lang="en-US" dirty="0" smtClean="0"/>
              <a:t>automatically</a:t>
            </a:r>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33710131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One Step Leads to Another</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a:solidFill>
                  <a:srgbClr val="000090"/>
                </a:solidFill>
                <a:latin typeface="Arial" pitchFamily="-105" charset="0"/>
                <a:ea typeface="ＭＳ Ｐゴシック" pitchFamily="-105" charset="-128"/>
                <a:cs typeface="ＭＳ Ｐゴシック" pitchFamily="-105" charset="-128"/>
              </a:rPr>
              <a:t>What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should be the data path of network 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587394"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table</a:t>
            </a:r>
            <a:endParaRPr lang="en-US" dirty="0"/>
          </a:p>
        </p:txBody>
      </p:sp>
      <p:sp>
        <p:nvSpPr>
          <p:cNvPr id="10" name="Rectangle 9"/>
          <p:cNvSpPr/>
          <p:nvPr/>
        </p:nvSpPr>
        <p:spPr>
          <a:xfrm>
            <a:off x="5980981" y="5377063"/>
            <a:ext cx="2069797"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VM/Container</a:t>
            </a:r>
            <a:endParaRPr lang="en-US" dirty="0"/>
          </a:p>
        </p:txBody>
      </p:sp>
    </p:spTree>
    <p:extLst>
      <p:ext uri="{BB962C8B-B14F-4D97-AF65-F5344CB8AC3E}">
        <p14:creationId xmlns:p14="http://schemas.microsoft.com/office/powerpoint/2010/main" val="1121269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Rectangle 17"/>
          <p:cNvSpPr/>
          <p:nvPr/>
        </p:nvSpPr>
        <p:spPr bwMode="auto">
          <a:xfrm>
            <a:off x="1097339" y="3978921"/>
            <a:ext cx="4751401" cy="2148889"/>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108093" y="85614"/>
            <a:ext cx="8931191" cy="685800"/>
          </a:xfrm>
          <a:ln/>
        </p:spPr>
        <p:txBody>
          <a:bodyPr/>
          <a:lstStyle/>
          <a:p>
            <a:r>
              <a:rPr lang="en-US" sz="2800" dirty="0" smtClean="0"/>
              <a:t>Another Possibility: </a:t>
            </a:r>
            <a:r>
              <a:rPr lang="en-US" sz="2800" dirty="0" err="1" smtClean="0"/>
              <a:t>Datapath</a:t>
            </a:r>
            <a:r>
              <a:rPr lang="en-US" sz="2800" dirty="0" smtClean="0"/>
              <a:t> as Memorization Tables</a:t>
            </a:r>
            <a:endParaRPr lang="en-US" sz="2800" dirty="0"/>
          </a:p>
        </p:txBody>
      </p:sp>
      <p:sp>
        <p:nvSpPr>
          <p:cNvPr id="6" name="Content Placeholder 5"/>
          <p:cNvSpPr>
            <a:spLocks noGrp="1"/>
          </p:cNvSpPr>
          <p:nvPr>
            <p:ph idx="1"/>
          </p:nvPr>
        </p:nvSpPr>
        <p:spPr>
          <a:xfrm>
            <a:off x="247021" y="855500"/>
            <a:ext cx="8856662" cy="5334000"/>
          </a:xfrm>
        </p:spPr>
        <p:txBody>
          <a:bodyPr/>
          <a:lstStyle/>
          <a:p>
            <a:r>
              <a:rPr lang="en-US" dirty="0" smtClean="0"/>
              <a:t>Computation has </a:t>
            </a:r>
            <a:r>
              <a:rPr lang="en-US" dirty="0" smtClean="0">
                <a:solidFill>
                  <a:srgbClr val="FF0000"/>
                </a:solidFill>
              </a:rPr>
              <a:t>two equivalent </a:t>
            </a:r>
            <a:r>
              <a:rPr lang="en-US" dirty="0" smtClean="0"/>
              <a:t>representations: instructions or memorization tables</a:t>
            </a:r>
            <a:endParaRPr lang="en-US"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15</a:t>
            </a:fld>
            <a:endParaRPr lang="en-US">
              <a:solidFill>
                <a:schemeClr val="bg2"/>
              </a:solidFill>
            </a:endParaRPr>
          </a:p>
        </p:txBody>
      </p:sp>
      <p:sp>
        <p:nvSpPr>
          <p:cNvPr id="5" name="Rectangle 2"/>
          <p:cNvSpPr>
            <a:spLocks/>
          </p:cNvSpPr>
          <p:nvPr/>
        </p:nvSpPr>
        <p:spPr bwMode="auto">
          <a:xfrm>
            <a:off x="857145" y="1927288"/>
            <a:ext cx="8020000" cy="1564978"/>
          </a:xfrm>
          <a:prstGeom prst="rect">
            <a:avLst/>
          </a:prstGeom>
          <a:noFill/>
          <a:ln w="12700" cap="flat">
            <a:solidFill>
              <a:srgbClr val="8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0. Route</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onPacketIn</a:t>
            </a:r>
            <a:r>
              <a:rPr lang="en-US" sz="2000" baseline="0" dirty="0" smtClean="0">
                <a:latin typeface="Menlo Regular" charset="0"/>
                <a:cs typeface="Menlo Regular" charset="0"/>
                <a:sym typeface="Menlo Regular" charset="0"/>
              </a:rPr>
              <a:t>(</a:t>
            </a:r>
            <a:r>
              <a:rPr lang="en-US" sz="2000" baseline="0" dirty="0">
                <a:latin typeface="Menlo Bold" charset="0"/>
                <a:cs typeface="Menlo Bold" charset="0"/>
                <a:sym typeface="Menlo Bold" charset="0"/>
              </a:rPr>
              <a:t>Packet</a:t>
            </a:r>
            <a:r>
              <a:rPr lang="en-US" sz="2000" baseline="0" dirty="0">
                <a:latin typeface="Menlo Regular" charset="0"/>
                <a:cs typeface="Menlo Regular" charset="0"/>
                <a:sym typeface="Menlo Regular" charset="0"/>
              </a:rPr>
              <a:t> </a:t>
            </a:r>
            <a:r>
              <a:rPr lang="en-US" sz="2000" baseline="0" dirty="0" smtClean="0">
                <a:latin typeface="Menlo Regular" charset="0"/>
                <a:cs typeface="Menlo Regular" charset="0"/>
                <a:sym typeface="Menlo Regular" charset="0"/>
              </a:rPr>
              <a:t>p) </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1.   Switch </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ethSrc</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2.   </a:t>
            </a:r>
            <a:r>
              <a:rPr lang="en-US" sz="2000" baseline="0" dirty="0" smtClean="0">
                <a:latin typeface="Menlo Bold" charset="0"/>
                <a:cs typeface="Menlo Bold" charset="0"/>
                <a:sym typeface="Menlo Bold" charset="0"/>
              </a:rPr>
              <a:t>Switch</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ethDst</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endParaRPr lang="en-US" sz="2000" baseline="0" dirty="0">
              <a:latin typeface="Menlo Regular" charset="0"/>
              <a:cs typeface="Menlo Regular" charset="0"/>
              <a:sym typeface="Menlo Regular" charset="0"/>
            </a:endParaRPr>
          </a:p>
          <a:p>
            <a:pPr marL="457200" indent="-457200">
              <a:buAutoNum type="arabicPeriod" startAt="3"/>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solidFill>
                  <a:srgbClr val="B21889"/>
                </a:solidFill>
                <a:latin typeface="Menlo Regular" charset="0"/>
                <a:cs typeface="Menlo Regular" charset="0"/>
                <a:sym typeface="Menlo Regular" charset="0"/>
              </a:rPr>
              <a:t>  return</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myRoutingAlg</a:t>
            </a:r>
            <a:r>
              <a:rPr lang="en-US" sz="2000" baseline="0" dirty="0" smtClean="0">
                <a:latin typeface="Menlo Regular" charset="0"/>
                <a:cs typeface="Menlo Regular" charset="0"/>
                <a:sym typeface="Menlo Regular" charset="0"/>
              </a:rPr>
              <a:t>(</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a:p>
            <a:pPr marL="457200" indent="-457200">
              <a:buAutoNum type="arabicPeriod" startAt="3"/>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p:txBody>
      </p:sp>
      <p:grpSp>
        <p:nvGrpSpPr>
          <p:cNvPr id="4" name="Group 3"/>
          <p:cNvGrpSpPr/>
          <p:nvPr/>
        </p:nvGrpSpPr>
        <p:grpSpPr>
          <a:xfrm>
            <a:off x="1381812" y="3603305"/>
            <a:ext cx="4183137" cy="2934395"/>
            <a:chOff x="2422342" y="3094020"/>
            <a:chExt cx="4183137" cy="2934395"/>
          </a:xfrm>
        </p:grpSpPr>
        <p:sp>
          <p:nvSpPr>
            <p:cNvPr id="7" name="圆角矩形 73"/>
            <p:cNvSpPr/>
            <p:nvPr/>
          </p:nvSpPr>
          <p:spPr bwMode="auto">
            <a:xfrm>
              <a:off x="2422342" y="374636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1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2512564" y="3134035"/>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srcSw</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2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4818717" y="4195670"/>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dstSw</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3 (topology)</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883848" y="3344203"/>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873099578"/>
              </p:ext>
            </p:extLst>
          </p:nvPr>
        </p:nvGraphicFramePr>
        <p:xfrm>
          <a:off x="6051367" y="4519690"/>
          <a:ext cx="2666332" cy="1112520"/>
        </p:xfrm>
        <a:graphic>
          <a:graphicData uri="http://schemas.openxmlformats.org/drawingml/2006/table">
            <a:tbl>
              <a:tblPr firstRow="1" bandRow="1">
                <a:tableStyleId>{3C2FFA5D-87B4-456A-9821-1D502468CF0F}</a:tableStyleId>
              </a:tblPr>
              <a:tblGrid>
                <a:gridCol w="793271"/>
                <a:gridCol w="876702"/>
                <a:gridCol w="996359"/>
              </a:tblGrid>
              <a:tr h="370840">
                <a:tc>
                  <a:txBody>
                    <a:bodyPr/>
                    <a:lstStyle/>
                    <a:p>
                      <a:pPr algn="ctr"/>
                      <a:r>
                        <a:rPr lang="en-US" dirty="0" err="1" smtClean="0"/>
                        <a:t>ethSrc</a:t>
                      </a:r>
                      <a:endParaRPr lang="en-US" dirty="0"/>
                    </a:p>
                  </a:txBody>
                  <a:tcPr/>
                </a:tc>
                <a:tc>
                  <a:txBody>
                    <a:bodyPr/>
                    <a:lstStyle/>
                    <a:p>
                      <a:pPr algn="ctr"/>
                      <a:r>
                        <a:rPr lang="en-US" dirty="0" err="1" smtClean="0"/>
                        <a:t>ethDst</a:t>
                      </a:r>
                      <a:endParaRPr lang="en-US" dirty="0"/>
                    </a:p>
                  </a:txBody>
                  <a:tcPr/>
                </a:tc>
                <a:tc>
                  <a:txBody>
                    <a:bodyPr/>
                    <a:lstStyle/>
                    <a:p>
                      <a:pPr algn="ctr"/>
                      <a:r>
                        <a:rPr lang="en-US" dirty="0" smtClean="0"/>
                        <a:t>Action</a:t>
                      </a:r>
                      <a:endParaRPr lang="en-US" dirty="0"/>
                    </a:p>
                  </a:txBody>
                  <a:tcPr/>
                </a:tc>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23" name="Rectangle 22"/>
          <p:cNvSpPr/>
          <p:nvPr/>
        </p:nvSpPr>
        <p:spPr bwMode="auto">
          <a:xfrm>
            <a:off x="817822" y="3714049"/>
            <a:ext cx="8072835" cy="2784248"/>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7701627" y="1868196"/>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25" name="Rectangle 24"/>
          <p:cNvSpPr/>
          <p:nvPr/>
        </p:nvSpPr>
        <p:spPr>
          <a:xfrm>
            <a:off x="6765567" y="3655302"/>
            <a:ext cx="2169384" cy="584776"/>
          </a:xfrm>
          <a:prstGeom prst="rect">
            <a:avLst/>
          </a:prstGeom>
        </p:spPr>
        <p:txBody>
          <a:bodyPr wrap="none">
            <a:spAutoFit/>
          </a:bodyPr>
          <a:lstStyle/>
          <a:p>
            <a:pPr algn="r"/>
            <a:r>
              <a:rPr lang="en-US" sz="1600" baseline="0" dirty="0" smtClean="0"/>
              <a:t>Data Path as Lambda </a:t>
            </a:r>
            <a:br>
              <a:rPr lang="en-US" sz="1600" baseline="0" dirty="0" smtClean="0"/>
            </a:br>
            <a:r>
              <a:rPr lang="en-US" sz="1600" baseline="0" dirty="0" smtClean="0"/>
              <a:t>Memorization</a:t>
            </a:r>
            <a:r>
              <a:rPr lang="en-US" sz="1600" baseline="0" dirty="0"/>
              <a:t> </a:t>
            </a:r>
            <a:r>
              <a:rPr lang="en-US" sz="1600" baseline="0" dirty="0" smtClean="0"/>
              <a:t>Table</a:t>
            </a:r>
            <a:endParaRPr lang="en-US" sz="1600" baseline="0" dirty="0"/>
          </a:p>
        </p:txBody>
      </p:sp>
    </p:spTree>
    <p:extLst>
      <p:ext uri="{BB962C8B-B14F-4D97-AF65-F5344CB8AC3E}">
        <p14:creationId xmlns:p14="http://schemas.microsoft.com/office/powerpoint/2010/main" val="2923621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041283"/>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711833"/>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700539"/>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Another Possibility: </a:t>
            </a:r>
            <a:r>
              <a:rPr lang="en-US" sz="2800" dirty="0" err="1"/>
              <a:t>Datapath</a:t>
            </a:r>
            <a:r>
              <a:rPr lang="en-US" sz="2800" dirty="0"/>
              <a:t> as Memorization Tables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16</a:t>
            </a:fld>
            <a:endParaRPr lang="en-US">
              <a:solidFill>
                <a:schemeClr val="bg2"/>
              </a:solidFill>
            </a:endParaRPr>
          </a:p>
        </p:txBody>
      </p:sp>
      <p:sp>
        <p:nvSpPr>
          <p:cNvPr id="5" name="Rectangle 2"/>
          <p:cNvSpPr>
            <a:spLocks/>
          </p:cNvSpPr>
          <p:nvPr/>
        </p:nvSpPr>
        <p:spPr bwMode="auto">
          <a:xfrm>
            <a:off x="581000" y="885104"/>
            <a:ext cx="8296145" cy="15649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0.  Route</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onPacketIn</a:t>
            </a:r>
            <a:r>
              <a:rPr lang="en-US" sz="2000" baseline="0" dirty="0" smtClean="0">
                <a:latin typeface="Menlo Regular" charset="0"/>
                <a:cs typeface="Menlo Regular" charset="0"/>
                <a:sym typeface="Menlo Regular" charset="0"/>
              </a:rPr>
              <a:t>(</a:t>
            </a:r>
            <a:r>
              <a:rPr lang="en-US" sz="2000" baseline="0" dirty="0">
                <a:latin typeface="Menlo Bold" charset="0"/>
                <a:cs typeface="Menlo Bold" charset="0"/>
                <a:sym typeface="Menlo Bold" charset="0"/>
              </a:rPr>
              <a:t>Packet</a:t>
            </a:r>
            <a:r>
              <a:rPr lang="en-US" sz="2000" baseline="0" dirty="0">
                <a:latin typeface="Menlo Regular" charset="0"/>
                <a:cs typeface="Menlo Regular" charset="0"/>
                <a:sym typeface="Menlo Regular" charset="0"/>
              </a:rPr>
              <a:t> </a:t>
            </a:r>
            <a:r>
              <a:rPr lang="en-US" sz="2000" baseline="0" dirty="0" smtClean="0">
                <a:latin typeface="Menlo Regular" charset="0"/>
                <a:cs typeface="Menlo Regular" charset="0"/>
                <a:sym typeface="Menlo Regular" charset="0"/>
              </a:rPr>
              <a:t>p) </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1.   Switch </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ethSrc</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2.   </a:t>
            </a:r>
            <a:r>
              <a:rPr lang="en-US" sz="2000" baseline="0" dirty="0" smtClean="0">
                <a:latin typeface="Menlo Bold" charset="0"/>
                <a:cs typeface="Menlo Bold" charset="0"/>
                <a:sym typeface="Menlo Bold" charset="0"/>
              </a:rPr>
              <a:t>Switch</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ethDst</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3.</a:t>
            </a:r>
            <a:r>
              <a:rPr lang="en-US" sz="2000" baseline="0" dirty="0" smtClean="0">
                <a:solidFill>
                  <a:srgbClr val="B21889"/>
                </a:solidFill>
                <a:latin typeface="Menlo Regular" charset="0"/>
                <a:cs typeface="Menlo Regular" charset="0"/>
                <a:sym typeface="Menlo Regular" charset="0"/>
              </a:rPr>
              <a:t>   return</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myRoutingAlg</a:t>
            </a:r>
            <a:r>
              <a:rPr lang="en-US" sz="2000" baseline="0" dirty="0" smtClean="0">
                <a:latin typeface="Menlo Regular" charset="0"/>
                <a:cs typeface="Menlo Regular" charset="0"/>
                <a:sym typeface="Menlo Regular" charset="0"/>
              </a:rPr>
              <a:t>(</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4.  }</a:t>
            </a:r>
            <a:endParaRPr lang="en-US" sz="2000" baseline="0" dirty="0">
              <a:latin typeface="Menlo Regular" charset="0"/>
              <a:cs typeface="Menlo Regular" charset="0"/>
              <a:sym typeface="Menlo Regular" charset="0"/>
            </a:endParaRPr>
          </a:p>
        </p:txBody>
      </p:sp>
      <p:grpSp>
        <p:nvGrpSpPr>
          <p:cNvPr id="4" name="Group 3"/>
          <p:cNvGrpSpPr/>
          <p:nvPr/>
        </p:nvGrpSpPr>
        <p:grpSpPr>
          <a:xfrm>
            <a:off x="2345366" y="3323726"/>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1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srcSw</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2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4818717" y="4195670"/>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dstSw</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3 (topology)</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065821"/>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3740880620"/>
              </p:ext>
            </p:extLst>
          </p:nvPr>
        </p:nvGraphicFramePr>
        <p:xfrm>
          <a:off x="770163" y="2615831"/>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985246740"/>
              </p:ext>
            </p:extLst>
          </p:nvPr>
        </p:nvGraphicFramePr>
        <p:xfrm>
          <a:off x="5762755" y="4973243"/>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050052111"/>
              </p:ext>
            </p:extLst>
          </p:nvPr>
        </p:nvGraphicFramePr>
        <p:xfrm>
          <a:off x="5813285" y="2609523"/>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526365"/>
            <a:ext cx="8323168" cy="3971932"/>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40" name="Rectangle 39"/>
          <p:cNvSpPr/>
          <p:nvPr/>
        </p:nvSpPr>
        <p:spPr>
          <a:xfrm>
            <a:off x="556123" y="5924977"/>
            <a:ext cx="2169384" cy="584776"/>
          </a:xfrm>
          <a:prstGeom prst="rect">
            <a:avLst/>
          </a:prstGeom>
        </p:spPr>
        <p:txBody>
          <a:bodyPr wrap="none">
            <a:spAutoFit/>
          </a:bodyPr>
          <a:lstStyle/>
          <a:p>
            <a:r>
              <a:rPr lang="en-US" sz="1600" baseline="0" dirty="0"/>
              <a:t>Data Path as </a:t>
            </a:r>
            <a:r>
              <a:rPr lang="en-US" sz="1600" baseline="0" dirty="0" smtClean="0"/>
              <a:t>Lambda </a:t>
            </a:r>
            <a:br>
              <a:rPr lang="en-US" sz="1600" baseline="0" dirty="0" smtClean="0"/>
            </a:br>
            <a:r>
              <a:rPr lang="en-US" sz="1600" baseline="0" dirty="0" smtClean="0"/>
              <a:t>Memorization </a:t>
            </a:r>
            <a:r>
              <a:rPr lang="en-US" sz="1600" baseline="0" dirty="0"/>
              <a:t>Table</a:t>
            </a:r>
          </a:p>
        </p:txBody>
      </p:sp>
    </p:spTree>
    <p:extLst>
      <p:ext uri="{BB962C8B-B14F-4D97-AF65-F5344CB8AC3E}">
        <p14:creationId xmlns:p14="http://schemas.microsoft.com/office/powerpoint/2010/main" val="38348731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7" name="Slide Number Placeholder 6"/>
          <p:cNvSpPr>
            <a:spLocks noGrp="1"/>
          </p:cNvSpPr>
          <p:nvPr>
            <p:ph type="sldNum" sz="quarter" idx="10"/>
          </p:nvPr>
        </p:nvSpPr>
        <p:spPr/>
        <p:txBody>
          <a:bodyPr/>
          <a:lstStyle/>
          <a:p>
            <a:pPr>
              <a:defRPr/>
            </a:pPr>
            <a:fld id="{164B0F64-89EF-7A42-892D-484BAB952423}" type="slidenum">
              <a:rPr lang="en-US" smtClean="0"/>
              <a:pPr>
                <a:defRPr/>
              </a:pPr>
              <a:t>17</a:t>
            </a:fld>
            <a:endParaRPr lang="en-US">
              <a:solidFill>
                <a:schemeClr val="bg2"/>
              </a:solidFill>
            </a:endParaRPr>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9" name="Rounded Rectangular Callout 88"/>
          <p:cNvSpPr/>
          <p:nvPr/>
        </p:nvSpPr>
        <p:spPr bwMode="auto">
          <a:xfrm>
            <a:off x="0" y="3755772"/>
            <a:ext cx="2517414" cy="2300485"/>
          </a:xfrm>
          <a:custGeom>
            <a:avLst/>
            <a:gdLst>
              <a:gd name="connsiteX0" fmla="*/ 0 w 2517414"/>
              <a:gd name="connsiteY0" fmla="*/ 110965 h 665779"/>
              <a:gd name="connsiteX1" fmla="*/ 110965 w 2517414"/>
              <a:gd name="connsiteY1" fmla="*/ 0 h 665779"/>
              <a:gd name="connsiteX2" fmla="*/ 1468492 w 2517414"/>
              <a:gd name="connsiteY2" fmla="*/ 0 h 665779"/>
              <a:gd name="connsiteX3" fmla="*/ 1954218 w 2517414"/>
              <a:gd name="connsiteY3" fmla="*/ -1064641 h 665779"/>
              <a:gd name="connsiteX4" fmla="*/ 2097845 w 2517414"/>
              <a:gd name="connsiteY4" fmla="*/ 0 h 665779"/>
              <a:gd name="connsiteX5" fmla="*/ 2406449 w 2517414"/>
              <a:gd name="connsiteY5" fmla="*/ 0 h 665779"/>
              <a:gd name="connsiteX6" fmla="*/ 2517414 w 2517414"/>
              <a:gd name="connsiteY6" fmla="*/ 110965 h 665779"/>
              <a:gd name="connsiteX7" fmla="*/ 2517414 w 2517414"/>
              <a:gd name="connsiteY7" fmla="*/ 110963 h 665779"/>
              <a:gd name="connsiteX8" fmla="*/ 2517414 w 2517414"/>
              <a:gd name="connsiteY8" fmla="*/ 110963 h 665779"/>
              <a:gd name="connsiteX9" fmla="*/ 2517414 w 2517414"/>
              <a:gd name="connsiteY9" fmla="*/ 277408 h 665779"/>
              <a:gd name="connsiteX10" fmla="*/ 2517414 w 2517414"/>
              <a:gd name="connsiteY10" fmla="*/ 554814 h 665779"/>
              <a:gd name="connsiteX11" fmla="*/ 2406449 w 2517414"/>
              <a:gd name="connsiteY11" fmla="*/ 665779 h 665779"/>
              <a:gd name="connsiteX12" fmla="*/ 2097845 w 2517414"/>
              <a:gd name="connsiteY12" fmla="*/ 665779 h 665779"/>
              <a:gd name="connsiteX13" fmla="*/ 1468492 w 2517414"/>
              <a:gd name="connsiteY13" fmla="*/ 665779 h 665779"/>
              <a:gd name="connsiteX14" fmla="*/ 1468492 w 2517414"/>
              <a:gd name="connsiteY14" fmla="*/ 665779 h 665779"/>
              <a:gd name="connsiteX15" fmla="*/ 110965 w 2517414"/>
              <a:gd name="connsiteY15" fmla="*/ 665779 h 665779"/>
              <a:gd name="connsiteX16" fmla="*/ 0 w 2517414"/>
              <a:gd name="connsiteY16" fmla="*/ 554814 h 665779"/>
              <a:gd name="connsiteX17" fmla="*/ 0 w 2517414"/>
              <a:gd name="connsiteY17" fmla="*/ 277408 h 665779"/>
              <a:gd name="connsiteX18" fmla="*/ 0 w 2517414"/>
              <a:gd name="connsiteY18" fmla="*/ 110963 h 665779"/>
              <a:gd name="connsiteX19" fmla="*/ 0 w 2517414"/>
              <a:gd name="connsiteY19" fmla="*/ 110963 h 665779"/>
              <a:gd name="connsiteX20" fmla="*/ 0 w 2517414"/>
              <a:gd name="connsiteY20" fmla="*/ 110965 h 665779"/>
              <a:gd name="connsiteX0" fmla="*/ 0 w 2517414"/>
              <a:gd name="connsiteY0" fmla="*/ 1175606 h 1730420"/>
              <a:gd name="connsiteX1" fmla="*/ 110965 w 2517414"/>
              <a:gd name="connsiteY1" fmla="*/ 1064641 h 1730420"/>
              <a:gd name="connsiteX2" fmla="*/ 590236 w 2517414"/>
              <a:gd name="connsiteY2" fmla="*/ 1078151 h 1730420"/>
              <a:gd name="connsiteX3" fmla="*/ 1954218 w 2517414"/>
              <a:gd name="connsiteY3" fmla="*/ 0 h 1730420"/>
              <a:gd name="connsiteX4" fmla="*/ 2097845 w 2517414"/>
              <a:gd name="connsiteY4" fmla="*/ 1064641 h 1730420"/>
              <a:gd name="connsiteX5" fmla="*/ 2406449 w 2517414"/>
              <a:gd name="connsiteY5" fmla="*/ 1064641 h 1730420"/>
              <a:gd name="connsiteX6" fmla="*/ 2517414 w 2517414"/>
              <a:gd name="connsiteY6" fmla="*/ 1175606 h 1730420"/>
              <a:gd name="connsiteX7" fmla="*/ 2517414 w 2517414"/>
              <a:gd name="connsiteY7" fmla="*/ 1175604 h 1730420"/>
              <a:gd name="connsiteX8" fmla="*/ 2517414 w 2517414"/>
              <a:gd name="connsiteY8" fmla="*/ 1175604 h 1730420"/>
              <a:gd name="connsiteX9" fmla="*/ 2517414 w 2517414"/>
              <a:gd name="connsiteY9" fmla="*/ 1342049 h 1730420"/>
              <a:gd name="connsiteX10" fmla="*/ 2517414 w 2517414"/>
              <a:gd name="connsiteY10" fmla="*/ 1619455 h 1730420"/>
              <a:gd name="connsiteX11" fmla="*/ 2406449 w 2517414"/>
              <a:gd name="connsiteY11" fmla="*/ 1730420 h 1730420"/>
              <a:gd name="connsiteX12" fmla="*/ 2097845 w 2517414"/>
              <a:gd name="connsiteY12" fmla="*/ 1730420 h 1730420"/>
              <a:gd name="connsiteX13" fmla="*/ 1468492 w 2517414"/>
              <a:gd name="connsiteY13" fmla="*/ 1730420 h 1730420"/>
              <a:gd name="connsiteX14" fmla="*/ 1468492 w 2517414"/>
              <a:gd name="connsiteY14" fmla="*/ 1730420 h 1730420"/>
              <a:gd name="connsiteX15" fmla="*/ 110965 w 2517414"/>
              <a:gd name="connsiteY15" fmla="*/ 1730420 h 1730420"/>
              <a:gd name="connsiteX16" fmla="*/ 0 w 2517414"/>
              <a:gd name="connsiteY16" fmla="*/ 1619455 h 1730420"/>
              <a:gd name="connsiteX17" fmla="*/ 0 w 2517414"/>
              <a:gd name="connsiteY17" fmla="*/ 1342049 h 1730420"/>
              <a:gd name="connsiteX18" fmla="*/ 0 w 2517414"/>
              <a:gd name="connsiteY18" fmla="*/ 1175604 h 1730420"/>
              <a:gd name="connsiteX19" fmla="*/ 0 w 2517414"/>
              <a:gd name="connsiteY19" fmla="*/ 1175604 h 1730420"/>
              <a:gd name="connsiteX20" fmla="*/ 0 w 2517414"/>
              <a:gd name="connsiteY20" fmla="*/ 1175606 h 1730420"/>
              <a:gd name="connsiteX0" fmla="*/ 0 w 2517414"/>
              <a:gd name="connsiteY0" fmla="*/ 1175606 h 1730420"/>
              <a:gd name="connsiteX1" fmla="*/ 110965 w 2517414"/>
              <a:gd name="connsiteY1" fmla="*/ 1064641 h 1730420"/>
              <a:gd name="connsiteX2" fmla="*/ 590236 w 2517414"/>
              <a:gd name="connsiteY2" fmla="*/ 1078151 h 1730420"/>
              <a:gd name="connsiteX3" fmla="*/ 1954218 w 2517414"/>
              <a:gd name="connsiteY3" fmla="*/ 0 h 1730420"/>
              <a:gd name="connsiteX4" fmla="*/ 949356 w 2517414"/>
              <a:gd name="connsiteY4" fmla="*/ 1064641 h 1730420"/>
              <a:gd name="connsiteX5" fmla="*/ 2406449 w 2517414"/>
              <a:gd name="connsiteY5" fmla="*/ 1064641 h 1730420"/>
              <a:gd name="connsiteX6" fmla="*/ 2517414 w 2517414"/>
              <a:gd name="connsiteY6" fmla="*/ 1175606 h 1730420"/>
              <a:gd name="connsiteX7" fmla="*/ 2517414 w 2517414"/>
              <a:gd name="connsiteY7" fmla="*/ 1175604 h 1730420"/>
              <a:gd name="connsiteX8" fmla="*/ 2517414 w 2517414"/>
              <a:gd name="connsiteY8" fmla="*/ 1175604 h 1730420"/>
              <a:gd name="connsiteX9" fmla="*/ 2517414 w 2517414"/>
              <a:gd name="connsiteY9" fmla="*/ 1342049 h 1730420"/>
              <a:gd name="connsiteX10" fmla="*/ 2517414 w 2517414"/>
              <a:gd name="connsiteY10" fmla="*/ 1619455 h 1730420"/>
              <a:gd name="connsiteX11" fmla="*/ 2406449 w 2517414"/>
              <a:gd name="connsiteY11" fmla="*/ 1730420 h 1730420"/>
              <a:gd name="connsiteX12" fmla="*/ 2097845 w 2517414"/>
              <a:gd name="connsiteY12" fmla="*/ 1730420 h 1730420"/>
              <a:gd name="connsiteX13" fmla="*/ 1468492 w 2517414"/>
              <a:gd name="connsiteY13" fmla="*/ 1730420 h 1730420"/>
              <a:gd name="connsiteX14" fmla="*/ 1468492 w 2517414"/>
              <a:gd name="connsiteY14" fmla="*/ 1730420 h 1730420"/>
              <a:gd name="connsiteX15" fmla="*/ 110965 w 2517414"/>
              <a:gd name="connsiteY15" fmla="*/ 1730420 h 1730420"/>
              <a:gd name="connsiteX16" fmla="*/ 0 w 2517414"/>
              <a:gd name="connsiteY16" fmla="*/ 1619455 h 1730420"/>
              <a:gd name="connsiteX17" fmla="*/ 0 w 2517414"/>
              <a:gd name="connsiteY17" fmla="*/ 1342049 h 1730420"/>
              <a:gd name="connsiteX18" fmla="*/ 0 w 2517414"/>
              <a:gd name="connsiteY18" fmla="*/ 1175604 h 1730420"/>
              <a:gd name="connsiteX19" fmla="*/ 0 w 2517414"/>
              <a:gd name="connsiteY19" fmla="*/ 1175604 h 1730420"/>
              <a:gd name="connsiteX20" fmla="*/ 0 w 2517414"/>
              <a:gd name="connsiteY20" fmla="*/ 1175606 h 1730420"/>
              <a:gd name="connsiteX0" fmla="*/ 0 w 2517414"/>
              <a:gd name="connsiteY0" fmla="*/ 1526865 h 2081679"/>
              <a:gd name="connsiteX1" fmla="*/ 110965 w 2517414"/>
              <a:gd name="connsiteY1" fmla="*/ 1415900 h 2081679"/>
              <a:gd name="connsiteX2" fmla="*/ 590236 w 2517414"/>
              <a:gd name="connsiteY2" fmla="*/ 1429410 h 2081679"/>
              <a:gd name="connsiteX3" fmla="*/ 1711009 w 2517414"/>
              <a:gd name="connsiteY3" fmla="*/ 0 h 2081679"/>
              <a:gd name="connsiteX4" fmla="*/ 949356 w 2517414"/>
              <a:gd name="connsiteY4" fmla="*/ 1415900 h 2081679"/>
              <a:gd name="connsiteX5" fmla="*/ 2406449 w 2517414"/>
              <a:gd name="connsiteY5" fmla="*/ 1415900 h 2081679"/>
              <a:gd name="connsiteX6" fmla="*/ 2517414 w 2517414"/>
              <a:gd name="connsiteY6" fmla="*/ 1526865 h 2081679"/>
              <a:gd name="connsiteX7" fmla="*/ 2517414 w 2517414"/>
              <a:gd name="connsiteY7" fmla="*/ 1526863 h 2081679"/>
              <a:gd name="connsiteX8" fmla="*/ 2517414 w 2517414"/>
              <a:gd name="connsiteY8" fmla="*/ 1526863 h 2081679"/>
              <a:gd name="connsiteX9" fmla="*/ 2517414 w 2517414"/>
              <a:gd name="connsiteY9" fmla="*/ 1693308 h 2081679"/>
              <a:gd name="connsiteX10" fmla="*/ 2517414 w 2517414"/>
              <a:gd name="connsiteY10" fmla="*/ 1970714 h 2081679"/>
              <a:gd name="connsiteX11" fmla="*/ 2406449 w 2517414"/>
              <a:gd name="connsiteY11" fmla="*/ 2081679 h 2081679"/>
              <a:gd name="connsiteX12" fmla="*/ 2097845 w 2517414"/>
              <a:gd name="connsiteY12" fmla="*/ 2081679 h 2081679"/>
              <a:gd name="connsiteX13" fmla="*/ 1468492 w 2517414"/>
              <a:gd name="connsiteY13" fmla="*/ 2081679 h 2081679"/>
              <a:gd name="connsiteX14" fmla="*/ 1468492 w 2517414"/>
              <a:gd name="connsiteY14" fmla="*/ 2081679 h 2081679"/>
              <a:gd name="connsiteX15" fmla="*/ 110965 w 2517414"/>
              <a:gd name="connsiteY15" fmla="*/ 2081679 h 2081679"/>
              <a:gd name="connsiteX16" fmla="*/ 0 w 2517414"/>
              <a:gd name="connsiteY16" fmla="*/ 1970714 h 2081679"/>
              <a:gd name="connsiteX17" fmla="*/ 0 w 2517414"/>
              <a:gd name="connsiteY17" fmla="*/ 1693308 h 2081679"/>
              <a:gd name="connsiteX18" fmla="*/ 0 w 2517414"/>
              <a:gd name="connsiteY18" fmla="*/ 1526863 h 2081679"/>
              <a:gd name="connsiteX19" fmla="*/ 0 w 2517414"/>
              <a:gd name="connsiteY19" fmla="*/ 1526863 h 2081679"/>
              <a:gd name="connsiteX20" fmla="*/ 0 w 2517414"/>
              <a:gd name="connsiteY20" fmla="*/ 1526865 h 2081679"/>
              <a:gd name="connsiteX0" fmla="*/ 0 w 2517414"/>
              <a:gd name="connsiteY0" fmla="*/ 1526865 h 2081679"/>
              <a:gd name="connsiteX1" fmla="*/ 110965 w 2517414"/>
              <a:gd name="connsiteY1" fmla="*/ 1415900 h 2081679"/>
              <a:gd name="connsiteX2" fmla="*/ 441608 w 2517414"/>
              <a:gd name="connsiteY2" fmla="*/ 1441635 h 2081679"/>
              <a:gd name="connsiteX3" fmla="*/ 1711009 w 2517414"/>
              <a:gd name="connsiteY3" fmla="*/ 0 h 2081679"/>
              <a:gd name="connsiteX4" fmla="*/ 949356 w 2517414"/>
              <a:gd name="connsiteY4" fmla="*/ 1415900 h 2081679"/>
              <a:gd name="connsiteX5" fmla="*/ 2406449 w 2517414"/>
              <a:gd name="connsiteY5" fmla="*/ 1415900 h 2081679"/>
              <a:gd name="connsiteX6" fmla="*/ 2517414 w 2517414"/>
              <a:gd name="connsiteY6" fmla="*/ 1526865 h 2081679"/>
              <a:gd name="connsiteX7" fmla="*/ 2517414 w 2517414"/>
              <a:gd name="connsiteY7" fmla="*/ 1526863 h 2081679"/>
              <a:gd name="connsiteX8" fmla="*/ 2517414 w 2517414"/>
              <a:gd name="connsiteY8" fmla="*/ 1526863 h 2081679"/>
              <a:gd name="connsiteX9" fmla="*/ 2517414 w 2517414"/>
              <a:gd name="connsiteY9" fmla="*/ 1693308 h 2081679"/>
              <a:gd name="connsiteX10" fmla="*/ 2517414 w 2517414"/>
              <a:gd name="connsiteY10" fmla="*/ 1970714 h 2081679"/>
              <a:gd name="connsiteX11" fmla="*/ 2406449 w 2517414"/>
              <a:gd name="connsiteY11" fmla="*/ 2081679 h 2081679"/>
              <a:gd name="connsiteX12" fmla="*/ 2097845 w 2517414"/>
              <a:gd name="connsiteY12" fmla="*/ 2081679 h 2081679"/>
              <a:gd name="connsiteX13" fmla="*/ 1468492 w 2517414"/>
              <a:gd name="connsiteY13" fmla="*/ 2081679 h 2081679"/>
              <a:gd name="connsiteX14" fmla="*/ 1468492 w 2517414"/>
              <a:gd name="connsiteY14" fmla="*/ 2081679 h 2081679"/>
              <a:gd name="connsiteX15" fmla="*/ 110965 w 2517414"/>
              <a:gd name="connsiteY15" fmla="*/ 2081679 h 2081679"/>
              <a:gd name="connsiteX16" fmla="*/ 0 w 2517414"/>
              <a:gd name="connsiteY16" fmla="*/ 1970714 h 2081679"/>
              <a:gd name="connsiteX17" fmla="*/ 0 w 2517414"/>
              <a:gd name="connsiteY17" fmla="*/ 1693308 h 2081679"/>
              <a:gd name="connsiteX18" fmla="*/ 0 w 2517414"/>
              <a:gd name="connsiteY18" fmla="*/ 1526863 h 2081679"/>
              <a:gd name="connsiteX19" fmla="*/ 0 w 2517414"/>
              <a:gd name="connsiteY19" fmla="*/ 1526863 h 2081679"/>
              <a:gd name="connsiteX20" fmla="*/ 0 w 2517414"/>
              <a:gd name="connsiteY20" fmla="*/ 1526865 h 2081679"/>
              <a:gd name="connsiteX0" fmla="*/ 0 w 2517414"/>
              <a:gd name="connsiteY0" fmla="*/ 1526865 h 2081679"/>
              <a:gd name="connsiteX1" fmla="*/ 110965 w 2517414"/>
              <a:gd name="connsiteY1" fmla="*/ 1415900 h 2081679"/>
              <a:gd name="connsiteX2" fmla="*/ 441608 w 2517414"/>
              <a:gd name="connsiteY2" fmla="*/ 1441635 h 2081679"/>
              <a:gd name="connsiteX3" fmla="*/ 1711009 w 2517414"/>
              <a:gd name="connsiteY3" fmla="*/ 0 h 2081679"/>
              <a:gd name="connsiteX4" fmla="*/ 692635 w 2517414"/>
              <a:gd name="connsiteY4" fmla="*/ 1452575 h 2081679"/>
              <a:gd name="connsiteX5" fmla="*/ 2406449 w 2517414"/>
              <a:gd name="connsiteY5" fmla="*/ 1415900 h 2081679"/>
              <a:gd name="connsiteX6" fmla="*/ 2517414 w 2517414"/>
              <a:gd name="connsiteY6" fmla="*/ 1526865 h 2081679"/>
              <a:gd name="connsiteX7" fmla="*/ 2517414 w 2517414"/>
              <a:gd name="connsiteY7" fmla="*/ 1526863 h 2081679"/>
              <a:gd name="connsiteX8" fmla="*/ 2517414 w 2517414"/>
              <a:gd name="connsiteY8" fmla="*/ 1526863 h 2081679"/>
              <a:gd name="connsiteX9" fmla="*/ 2517414 w 2517414"/>
              <a:gd name="connsiteY9" fmla="*/ 1693308 h 2081679"/>
              <a:gd name="connsiteX10" fmla="*/ 2517414 w 2517414"/>
              <a:gd name="connsiteY10" fmla="*/ 1970714 h 2081679"/>
              <a:gd name="connsiteX11" fmla="*/ 2406449 w 2517414"/>
              <a:gd name="connsiteY11" fmla="*/ 2081679 h 2081679"/>
              <a:gd name="connsiteX12" fmla="*/ 2097845 w 2517414"/>
              <a:gd name="connsiteY12" fmla="*/ 2081679 h 2081679"/>
              <a:gd name="connsiteX13" fmla="*/ 1468492 w 2517414"/>
              <a:gd name="connsiteY13" fmla="*/ 2081679 h 2081679"/>
              <a:gd name="connsiteX14" fmla="*/ 1468492 w 2517414"/>
              <a:gd name="connsiteY14" fmla="*/ 2081679 h 2081679"/>
              <a:gd name="connsiteX15" fmla="*/ 110965 w 2517414"/>
              <a:gd name="connsiteY15" fmla="*/ 2081679 h 2081679"/>
              <a:gd name="connsiteX16" fmla="*/ 0 w 2517414"/>
              <a:gd name="connsiteY16" fmla="*/ 1970714 h 2081679"/>
              <a:gd name="connsiteX17" fmla="*/ 0 w 2517414"/>
              <a:gd name="connsiteY17" fmla="*/ 1693308 h 2081679"/>
              <a:gd name="connsiteX18" fmla="*/ 0 w 2517414"/>
              <a:gd name="connsiteY18" fmla="*/ 1526863 h 2081679"/>
              <a:gd name="connsiteX19" fmla="*/ 0 w 2517414"/>
              <a:gd name="connsiteY19" fmla="*/ 1526863 h 2081679"/>
              <a:gd name="connsiteX20" fmla="*/ 0 w 2517414"/>
              <a:gd name="connsiteY20" fmla="*/ 1526865 h 20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17414" h="2081679">
                <a:moveTo>
                  <a:pt x="0" y="1526865"/>
                </a:moveTo>
                <a:cubicBezTo>
                  <a:pt x="0" y="1465581"/>
                  <a:pt x="49681" y="1415900"/>
                  <a:pt x="110965" y="1415900"/>
                </a:cubicBezTo>
                <a:lnTo>
                  <a:pt x="441608" y="1441635"/>
                </a:lnTo>
                <a:lnTo>
                  <a:pt x="1711009" y="0"/>
                </a:lnTo>
                <a:lnTo>
                  <a:pt x="692635" y="1452575"/>
                </a:lnTo>
                <a:lnTo>
                  <a:pt x="2406449" y="1415900"/>
                </a:lnTo>
                <a:cubicBezTo>
                  <a:pt x="2467733" y="1415900"/>
                  <a:pt x="2517414" y="1465581"/>
                  <a:pt x="2517414" y="1526865"/>
                </a:cubicBezTo>
                <a:lnTo>
                  <a:pt x="2517414" y="1526863"/>
                </a:lnTo>
                <a:lnTo>
                  <a:pt x="2517414" y="1526863"/>
                </a:lnTo>
                <a:lnTo>
                  <a:pt x="2517414" y="1693308"/>
                </a:lnTo>
                <a:lnTo>
                  <a:pt x="2517414" y="1970714"/>
                </a:lnTo>
                <a:cubicBezTo>
                  <a:pt x="2517414" y="2031998"/>
                  <a:pt x="2467733" y="2081679"/>
                  <a:pt x="2406449" y="2081679"/>
                </a:cubicBezTo>
                <a:lnTo>
                  <a:pt x="2097845" y="2081679"/>
                </a:lnTo>
                <a:lnTo>
                  <a:pt x="1468492" y="2081679"/>
                </a:lnTo>
                <a:lnTo>
                  <a:pt x="1468492" y="2081679"/>
                </a:lnTo>
                <a:lnTo>
                  <a:pt x="110965" y="2081679"/>
                </a:lnTo>
                <a:cubicBezTo>
                  <a:pt x="49681" y="2081679"/>
                  <a:pt x="0" y="2031998"/>
                  <a:pt x="0" y="1970714"/>
                </a:cubicBezTo>
                <a:lnTo>
                  <a:pt x="0" y="1693308"/>
                </a:lnTo>
                <a:lnTo>
                  <a:pt x="0" y="1526863"/>
                </a:lnTo>
                <a:lnTo>
                  <a:pt x="0" y="1526863"/>
                </a:lnTo>
                <a:lnTo>
                  <a:pt x="0" y="1526865"/>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600" baseline="0" dirty="0" smtClean="0">
              <a:solidFill>
                <a:srgbClr val="800000"/>
              </a:solidFill>
              <a:latin typeface="Menlo Regular" charset="0"/>
              <a:cs typeface="Menlo Regular" charset="0"/>
              <a:sym typeface="Menlo Regular" charset="0"/>
            </a:endParaRPr>
          </a:p>
          <a:p>
            <a:pPr eaLnBrk="0" hangingPunct="0"/>
            <a:endParaRPr lang="en-US" sz="1600" baseline="0" dirty="0">
              <a:solidFill>
                <a:srgbClr val="800000"/>
              </a:solidFill>
              <a:latin typeface="Menlo Regular" charset="0"/>
              <a:cs typeface="Menlo Regular" charset="0"/>
              <a:sym typeface="Menlo Regular" charset="0"/>
            </a:endParaRPr>
          </a:p>
          <a:p>
            <a:pPr eaLnBrk="0" hangingPunct="0"/>
            <a:endParaRPr lang="en-US" sz="1600" baseline="0" dirty="0" smtClean="0">
              <a:solidFill>
                <a:srgbClr val="800000"/>
              </a:solidFill>
              <a:latin typeface="Menlo Regular" charset="0"/>
              <a:cs typeface="Menlo Regular" charset="0"/>
              <a:sym typeface="Menlo Regular" charset="0"/>
            </a:endParaRPr>
          </a:p>
          <a:p>
            <a:pPr eaLnBrk="0" hangingPunct="0"/>
            <a:endParaRPr lang="en-US" sz="1600" baseline="0" dirty="0">
              <a:solidFill>
                <a:srgbClr val="800000"/>
              </a:solidFill>
              <a:latin typeface="Menlo Regular" charset="0"/>
              <a:cs typeface="Menlo Regular" charset="0"/>
              <a:sym typeface="Menlo Regular" charset="0"/>
            </a:endParaRPr>
          </a:p>
          <a:p>
            <a:pPr eaLnBrk="0" hangingPunct="0"/>
            <a:endParaRPr lang="en-US" sz="1600" baseline="0" dirty="0" smtClean="0">
              <a:solidFill>
                <a:srgbClr val="800000"/>
              </a:solidFill>
              <a:latin typeface="Menlo Regular" charset="0"/>
              <a:cs typeface="Menlo Regular" charset="0"/>
              <a:sym typeface="Menlo Regular" charset="0"/>
            </a:endParaRPr>
          </a:p>
          <a:p>
            <a:pPr eaLnBrk="0" hangingPunct="0"/>
            <a:endParaRPr lang="en-US" sz="1600" baseline="0" dirty="0">
              <a:solidFill>
                <a:srgbClr val="800000"/>
              </a:solidFill>
              <a:latin typeface="Menlo Regular" charset="0"/>
              <a:cs typeface="Menlo Regular" charset="0"/>
              <a:sym typeface="Menlo Regular" charset="0"/>
            </a:endParaRPr>
          </a:p>
          <a:p>
            <a:pPr eaLnBrk="0" hangingPunct="0"/>
            <a:endParaRPr lang="en-US" sz="1600" baseline="0" dirty="0" smtClean="0">
              <a:solidFill>
                <a:srgbClr val="800000"/>
              </a:solidFill>
              <a:latin typeface="Menlo Regular" charset="0"/>
              <a:cs typeface="Menlo Regular" charset="0"/>
              <a:sym typeface="Menlo Regular" charset="0"/>
            </a:endParaRPr>
          </a:p>
          <a:p>
            <a:pPr eaLnBrk="0" hangingPunct="0"/>
            <a:r>
              <a:rPr lang="en-US" sz="1600" baseline="0" dirty="0" smtClean="0">
                <a:solidFill>
                  <a:srgbClr val="800000"/>
                </a:solidFill>
                <a:latin typeface="Menlo Regular" charset="0"/>
                <a:cs typeface="Menlo Regular" charset="0"/>
                <a:sym typeface="Menlo Regular" charset="0"/>
              </a:rPr>
              <a:t>Implement security and policy</a:t>
            </a:r>
            <a:endParaRPr lang="en-US" sz="1600" baseline="0" dirty="0">
              <a:solidFill>
                <a:srgbClr val="800000"/>
              </a:solidFill>
              <a:latin typeface="Menlo Regular" charset="0"/>
              <a:cs typeface="Menlo Regular" charset="0"/>
              <a:sym typeface="Menlo Regular" charset="0"/>
            </a:endParaRPr>
          </a:p>
        </p:txBody>
      </p:sp>
    </p:spTree>
    <p:extLst>
      <p:ext uri="{BB962C8B-B14F-4D97-AF65-F5344CB8AC3E}">
        <p14:creationId xmlns:p14="http://schemas.microsoft.com/office/powerpoint/2010/main" val="180899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err="1" smtClean="0"/>
              <a:t>Softwarization</a:t>
            </a:r>
            <a:r>
              <a:rPr lang="en-US" sz="2800" dirty="0" smtClean="0"/>
              <a:t> of Network Programming: Key Next Steps</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18</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35551"/>
          <a:stretch/>
        </p:blipFill>
        <p:spPr>
          <a:xfrm>
            <a:off x="135115" y="1202386"/>
            <a:ext cx="4972283" cy="4931141"/>
          </a:xfrm>
          <a:prstGeom prst="rect">
            <a:avLst/>
          </a:prstGeom>
        </p:spPr>
      </p:pic>
      <p:sp>
        <p:nvSpPr>
          <p:cNvPr id="2" name="Rectangle 1"/>
          <p:cNvSpPr/>
          <p:nvPr/>
        </p:nvSpPr>
        <p:spPr bwMode="auto">
          <a:xfrm>
            <a:off x="3498945" y="3065269"/>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1200971" y="307656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985795" y="3094562"/>
            <a:ext cx="4039979" cy="1200329"/>
          </a:xfrm>
          <a:prstGeom prst="rect">
            <a:avLst/>
          </a:prstGeom>
          <a:ln>
            <a:solidFill>
              <a:schemeClr val="tx1"/>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Compiler/runtime/libraries to substantially simplify network </a:t>
            </a:r>
            <a:r>
              <a:rPr lang="en-US" sz="1800" baseline="0" dirty="0" err="1" smtClean="0">
                <a:solidFill>
                  <a:srgbClr val="800000"/>
                </a:solidFill>
                <a:latin typeface="Menlo Regular" charset="0"/>
                <a:cs typeface="Menlo Regular" charset="0"/>
                <a:sym typeface="Menlo Regular" charset="0"/>
              </a:rPr>
              <a:t>softwarization</a:t>
            </a:r>
            <a:r>
              <a:rPr lang="en-US" sz="1800" baseline="0" dirty="0" smtClean="0">
                <a:solidFill>
                  <a:srgbClr val="800000"/>
                </a:solidFill>
                <a:latin typeface="Menlo Regular" charset="0"/>
                <a:cs typeface="Menlo Regular" charset="0"/>
                <a:sym typeface="Menlo Regular" charset="0"/>
              </a:rPr>
              <a:t> programming</a:t>
            </a:r>
            <a:endParaRPr lang="en-US" sz="1800" dirty="0"/>
          </a:p>
        </p:txBody>
      </p:sp>
      <p:sp>
        <p:nvSpPr>
          <p:cNvPr id="10" name="Rectangle 9"/>
          <p:cNvSpPr/>
          <p:nvPr/>
        </p:nvSpPr>
        <p:spPr>
          <a:xfrm>
            <a:off x="4998454" y="1206957"/>
            <a:ext cx="4000296" cy="1754327"/>
          </a:xfrm>
          <a:prstGeom prst="rect">
            <a:avLst/>
          </a:prstGeom>
          <a:ln>
            <a:solidFill>
              <a:schemeClr val="tx1"/>
            </a:solidFill>
          </a:ln>
        </p:spPr>
        <p:txBody>
          <a:bodyPr wrap="square">
            <a:spAutoFit/>
          </a:bodyPr>
          <a:lstStyle/>
          <a:p>
            <a:pPr marL="342900" indent="-342900">
              <a:buFontTx/>
              <a:buChar char="-"/>
            </a:pPr>
            <a:r>
              <a:rPr lang="en-US" sz="1800" baseline="0" dirty="0" smtClean="0">
                <a:solidFill>
                  <a:srgbClr val="800000"/>
                </a:solidFill>
                <a:latin typeface="Menlo Regular" charset="0"/>
                <a:cs typeface="Menlo Regular" charset="0"/>
                <a:sym typeface="Menlo Regular" charset="0"/>
              </a:rPr>
              <a:t>High-level, </a:t>
            </a:r>
            <a:r>
              <a:rPr lang="en-US" sz="1800" baseline="0" dirty="0" err="1" smtClean="0">
                <a:solidFill>
                  <a:srgbClr val="800000"/>
                </a:solidFill>
                <a:latin typeface="Menlo Regular" charset="0"/>
                <a:cs typeface="Menlo Regular" charset="0"/>
                <a:sym typeface="Menlo Regular" charset="0"/>
              </a:rPr>
              <a:t>datapath</a:t>
            </a:r>
            <a:r>
              <a:rPr lang="en-US" sz="1800" baseline="0" dirty="0" smtClean="0">
                <a:solidFill>
                  <a:srgbClr val="800000"/>
                </a:solidFill>
                <a:latin typeface="Menlo Regular" charset="0"/>
                <a:cs typeface="Menlo Regular" charset="0"/>
                <a:sym typeface="Menlo Regular" charset="0"/>
              </a:rPr>
              <a:t> oblivious, </a:t>
            </a:r>
            <a:r>
              <a:rPr lang="en-US" sz="1800" baseline="0" dirty="0" err="1" smtClean="0">
                <a:solidFill>
                  <a:srgbClr val="800000"/>
                </a:solidFill>
                <a:latin typeface="Menlo Regular" charset="0"/>
                <a:cs typeface="Menlo Regular" charset="0"/>
                <a:sym typeface="Menlo Regular" charset="0"/>
              </a:rPr>
              <a:t>composable</a:t>
            </a:r>
            <a:r>
              <a:rPr lang="en-US" sz="1800" baseline="0" dirty="0" smtClean="0">
                <a:solidFill>
                  <a:srgbClr val="800000"/>
                </a:solidFill>
                <a:latin typeface="Menlo Regular" charset="0"/>
                <a:cs typeface="Menlo Regular" charset="0"/>
                <a:sym typeface="Menlo Regular" charset="0"/>
              </a:rPr>
              <a:t> programming models</a:t>
            </a:r>
          </a:p>
          <a:p>
            <a:pPr marL="342900" indent="-342900">
              <a:buFontTx/>
              <a:buChar char="-"/>
            </a:pPr>
            <a:r>
              <a:rPr lang="en-US" sz="1800" baseline="0" dirty="0" smtClean="0">
                <a:solidFill>
                  <a:srgbClr val="800000"/>
                </a:solidFill>
                <a:latin typeface="Menlo Regular" charset="0"/>
                <a:cs typeface="Menlo Regular" charset="0"/>
                <a:sym typeface="Menlo Regular" charset="0"/>
              </a:rPr>
              <a:t>Go beyond reactive programming to proactive, learning programming</a:t>
            </a:r>
            <a:endParaRPr lang="en-US" sz="1800" dirty="0"/>
          </a:p>
        </p:txBody>
      </p:sp>
      <p:sp>
        <p:nvSpPr>
          <p:cNvPr id="11" name="Rectangle 10"/>
          <p:cNvSpPr/>
          <p:nvPr/>
        </p:nvSpPr>
        <p:spPr>
          <a:xfrm>
            <a:off x="5039379" y="4871949"/>
            <a:ext cx="3969501" cy="923330"/>
          </a:xfrm>
          <a:prstGeom prst="rect">
            <a:avLst/>
          </a:prstGeom>
          <a:ln>
            <a:solidFill>
              <a:schemeClr val="bg2">
                <a:lumMod val="25000"/>
              </a:schemeClr>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Stabilize hardware-friendly, software-integrated data path</a:t>
            </a:r>
            <a:endParaRPr lang="en-US" sz="1800" dirty="0"/>
          </a:p>
        </p:txBody>
      </p:sp>
    </p:spTree>
    <p:extLst>
      <p:ext uri="{BB962C8B-B14F-4D97-AF65-F5344CB8AC3E}">
        <p14:creationId xmlns:p14="http://schemas.microsoft.com/office/powerpoint/2010/main" val="325227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New Chances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19</a:t>
            </a:fld>
            <a:endParaRPr lang="en-US" dirty="0">
              <a:solidFill>
                <a:schemeClr val="bg2"/>
              </a:solidFill>
            </a:endParaRPr>
          </a:p>
        </p:txBody>
      </p:sp>
      <p:sp>
        <p:nvSpPr>
          <p:cNvPr id="2" name="Content Placeholder 1"/>
          <p:cNvSpPr>
            <a:spLocks noGrp="1"/>
          </p:cNvSpPr>
          <p:nvPr>
            <p:ph idx="1"/>
          </p:nvPr>
        </p:nvSpPr>
        <p:spPr/>
        <p:txBody>
          <a:bodyPr/>
          <a:lstStyle/>
          <a:p>
            <a:r>
              <a:rPr lang="en-US" dirty="0" smtClean="0"/>
              <a:t>Benefits of incumbency are declining</a:t>
            </a:r>
            <a:endParaRPr lang="en-US" dirty="0"/>
          </a:p>
        </p:txBody>
      </p:sp>
      <p:pic>
        <p:nvPicPr>
          <p:cNvPr id="5" name="Picture 4"/>
          <p:cNvPicPr>
            <a:picLocks noChangeAspect="1"/>
          </p:cNvPicPr>
          <p:nvPr/>
        </p:nvPicPr>
        <p:blipFill>
          <a:blip r:embed="rId3"/>
          <a:stretch>
            <a:fillRect/>
          </a:stretch>
        </p:blipFill>
        <p:spPr>
          <a:xfrm>
            <a:off x="766338" y="1925183"/>
            <a:ext cx="7309427" cy="3223353"/>
          </a:xfrm>
          <a:prstGeom prst="rect">
            <a:avLst/>
          </a:prstGeom>
        </p:spPr>
      </p:pic>
      <p:sp>
        <p:nvSpPr>
          <p:cNvPr id="6" name="Rectangle 5"/>
          <p:cNvSpPr/>
          <p:nvPr/>
        </p:nvSpPr>
        <p:spPr>
          <a:xfrm>
            <a:off x="772698" y="5247121"/>
            <a:ext cx="7374820" cy="307777"/>
          </a:xfrm>
          <a:prstGeom prst="rect">
            <a:avLst/>
          </a:prstGeom>
        </p:spPr>
        <p:txBody>
          <a:bodyPr wrap="square">
            <a:spAutoFit/>
          </a:bodyPr>
          <a:lstStyle/>
          <a:p>
            <a:r>
              <a:rPr lang="en-US" sz="1400" i="1" baseline="0" dirty="0" smtClean="0">
                <a:latin typeface="Lucida Grande" charset="0"/>
                <a:cs typeface="Lucida Grande" charset="0"/>
                <a:sym typeface="Lucida Grande" charset="0"/>
              </a:rPr>
              <a:t>Source: Babson </a:t>
            </a:r>
            <a:r>
              <a:rPr lang="en-US" sz="1400" i="1" baseline="0" dirty="0">
                <a:latin typeface="Lucida Grande" charset="0"/>
                <a:cs typeface="Lucida Grande" charset="0"/>
                <a:sym typeface="Lucida Grande" charset="0"/>
              </a:rPr>
              <a:t>Olin School of Business, Fast Company</a:t>
            </a:r>
            <a:endParaRPr lang="en-US" sz="1400" i="1" dirty="0">
              <a:latin typeface="Lucida Grande" charset="0"/>
              <a:cs typeface="Lucida Grande" charset="0"/>
              <a:sym typeface="Lucida Grande" charset="0"/>
            </a:endParaRPr>
          </a:p>
        </p:txBody>
      </p:sp>
    </p:spTree>
    <p:extLst>
      <p:ext uri="{BB962C8B-B14F-4D97-AF65-F5344CB8AC3E}">
        <p14:creationId xmlns:p14="http://schemas.microsoft.com/office/powerpoint/2010/main" val="14292600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Software Driven, Programmable Networks are not New</a:t>
            </a:r>
            <a:endParaRPr lang="en-US" sz="3600"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a:off x="0" y="675498"/>
            <a:ext cx="9144000" cy="570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770156" y="1697456"/>
            <a:ext cx="7742168" cy="4708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sz="2800" b="1" baseline="0" dirty="0" smtClean="0">
                <a:latin typeface="Arial" panose="020B0604020202020204" pitchFamily="34" charset="0"/>
              </a:rPr>
              <a:t>   We </a:t>
            </a:r>
            <a:r>
              <a:rPr lang="en-GB" altLang="en-US" sz="2800" b="1" baseline="0" dirty="0">
                <a:latin typeface="Arial" panose="020B0604020202020204" pitchFamily="34" charset="0"/>
              </a:rPr>
              <a:t>are focusing on a market transition involving the move toward </a:t>
            </a:r>
            <a:r>
              <a:rPr lang="en-GB" altLang="en-US" sz="2800" b="1" baseline="0" dirty="0">
                <a:solidFill>
                  <a:srgbClr val="FF0000"/>
                </a:solidFill>
                <a:latin typeface="Arial" panose="020B0604020202020204" pitchFamily="34" charset="0"/>
              </a:rPr>
              <a:t>more programmable</a:t>
            </a:r>
            <a:r>
              <a:rPr lang="en-GB" altLang="en-US" sz="2800" b="1" baseline="0" dirty="0" smtClean="0">
                <a:latin typeface="Arial" panose="020B0604020202020204" pitchFamily="34" charset="0"/>
              </a:rPr>
              <a:t>, </a:t>
            </a:r>
            <a:r>
              <a:rPr lang="en-GB" altLang="en-US" sz="2800" b="1" baseline="0" dirty="0" smtClean="0">
                <a:solidFill>
                  <a:srgbClr val="FF0000"/>
                </a:solidFill>
                <a:latin typeface="Arial" panose="020B0604020202020204" pitchFamily="34" charset="0"/>
              </a:rPr>
              <a:t>flexible</a:t>
            </a:r>
            <a:r>
              <a:rPr lang="en-GB" altLang="en-US" sz="2800" b="1" baseline="0" dirty="0">
                <a:latin typeface="Arial" panose="020B0604020202020204" pitchFamily="34" charset="0"/>
              </a:rPr>
              <a:t>, and virtual </a:t>
            </a:r>
            <a:r>
              <a:rPr lang="en-GB" altLang="en-US" sz="2800" b="1" baseline="0" dirty="0" smtClean="0">
                <a:latin typeface="Arial" panose="020B0604020202020204" pitchFamily="34" charset="0"/>
              </a:rPr>
              <a:t>networks</a:t>
            </a:r>
            <a:r>
              <a:rPr lang="is-IS" altLang="en-US" sz="2800" b="1" baseline="0" dirty="0" smtClean="0">
                <a:latin typeface="Arial" panose="020B0604020202020204" pitchFamily="34" charset="0"/>
              </a:rPr>
              <a:t>… </a:t>
            </a:r>
            <a:r>
              <a:rPr lang="en-US" altLang="en-US" sz="2800" b="1" baseline="0" dirty="0">
                <a:latin typeface="Arial" panose="020B0604020202020204" pitchFamily="34" charset="0"/>
              </a:rPr>
              <a:t> This transition is focused on moving from a hardware-centric approach for networking to a virtualized </a:t>
            </a:r>
            <a:r>
              <a:rPr lang="en-US" altLang="en-US" sz="2800" b="1" baseline="0" dirty="0" smtClean="0">
                <a:latin typeface="Arial" panose="020B0604020202020204" pitchFamily="34" charset="0"/>
              </a:rPr>
              <a:t>network environment </a:t>
            </a:r>
            <a:r>
              <a:rPr lang="en-US" altLang="en-US" sz="2800" b="1" baseline="0" dirty="0">
                <a:latin typeface="Arial" panose="020B0604020202020204" pitchFamily="34" charset="0"/>
              </a:rPr>
              <a:t>that is designed to </a:t>
            </a:r>
            <a:r>
              <a:rPr lang="en-US" altLang="en-US" sz="2800" b="1" baseline="0" dirty="0">
                <a:solidFill>
                  <a:srgbClr val="FF0000"/>
                </a:solidFill>
                <a:latin typeface="Arial" panose="020B0604020202020204" pitchFamily="34" charset="0"/>
              </a:rPr>
              <a:t>enable flexible</a:t>
            </a:r>
            <a:r>
              <a:rPr lang="en-US" altLang="en-US" sz="2800" b="1" baseline="0" dirty="0" smtClean="0">
                <a:solidFill>
                  <a:srgbClr val="FF0000"/>
                </a:solidFill>
                <a:latin typeface="Arial" panose="020B0604020202020204" pitchFamily="34" charset="0"/>
              </a:rPr>
              <a:t>, application</a:t>
            </a:r>
            <a:r>
              <a:rPr lang="en-US" altLang="en-US" sz="2800" b="1" baseline="0" dirty="0">
                <a:solidFill>
                  <a:srgbClr val="FF0000"/>
                </a:solidFill>
                <a:latin typeface="Arial" panose="020B0604020202020204" pitchFamily="34" charset="0"/>
              </a:rPr>
              <a:t>-driven customization</a:t>
            </a:r>
            <a:r>
              <a:rPr lang="en-US" altLang="en-US" sz="2800" b="1" baseline="0" dirty="0">
                <a:latin typeface="Arial" panose="020B0604020202020204" pitchFamily="34" charset="0"/>
              </a:rPr>
              <a:t> of network infrastructures</a:t>
            </a:r>
            <a:r>
              <a:rPr lang="en-US" altLang="en-US" sz="2800" b="1" baseline="0" dirty="0" smtClean="0">
                <a:latin typeface="Arial" panose="020B0604020202020204" pitchFamily="34" charset="0"/>
              </a:rPr>
              <a:t>.</a:t>
            </a:r>
            <a:br>
              <a:rPr lang="en-US" altLang="en-US" sz="2800" b="1" baseline="0" dirty="0" smtClean="0">
                <a:latin typeface="Arial" panose="020B0604020202020204" pitchFamily="34" charset="0"/>
              </a:rPr>
            </a:br>
            <a:endParaRPr lang="en-US" altLang="en-US" sz="2800" b="1" baseline="0" dirty="0" smtClean="0">
              <a:latin typeface="Arial" panose="020B0604020202020204" pitchFamily="34" charset="0"/>
            </a:endParaRPr>
          </a:p>
          <a:p>
            <a:pPr>
              <a:spcBef>
                <a:spcPct val="0"/>
              </a:spcBef>
              <a:buNone/>
            </a:pPr>
            <a:r>
              <a:rPr lang="en-US" altLang="en-US" sz="2000" b="1" baseline="0" dirty="0" smtClean="0">
                <a:latin typeface="Arial" panose="020B0604020202020204" pitchFamily="34" charset="0"/>
              </a:rPr>
              <a:t>                                      - Cisco Annual Report (pp2), Nov. 2015</a:t>
            </a:r>
            <a:endParaRPr lang="en-GB" altLang="en-US" sz="2000" b="1" baseline="0" dirty="0">
              <a:latin typeface="Arial" panose="020B0604020202020204" pitchFamily="34" charset="0"/>
            </a:endParaRPr>
          </a:p>
        </p:txBody>
      </p:sp>
    </p:spTree>
    <p:extLst>
      <p:ext uri="{BB962C8B-B14F-4D97-AF65-F5344CB8AC3E}">
        <p14:creationId xmlns:p14="http://schemas.microsoft.com/office/powerpoint/2010/main" val="38259017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a:xfrm>
            <a:off x="479216" y="1803400"/>
            <a:ext cx="8111960" cy="114300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Looking for Collaborators</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28552741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Next Step: Proactive/Learning Network Software</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21</a:t>
            </a:fld>
            <a:endParaRPr lang="en-US">
              <a:solidFill>
                <a:schemeClr val="bg2"/>
              </a:solidFill>
            </a:endParaRPr>
          </a:p>
        </p:txBody>
      </p:sp>
      <p:pic>
        <p:nvPicPr>
          <p:cNvPr id="5" name="Picture 4"/>
          <p:cNvPicPr>
            <a:picLocks noChangeAspect="1"/>
          </p:cNvPicPr>
          <p:nvPr/>
        </p:nvPicPr>
        <p:blipFill>
          <a:blip r:embed="rId3"/>
          <a:stretch>
            <a:fillRect/>
          </a:stretch>
        </p:blipFill>
        <p:spPr>
          <a:xfrm>
            <a:off x="2413000" y="953908"/>
            <a:ext cx="4318000" cy="5219700"/>
          </a:xfrm>
          <a:prstGeom prst="rect">
            <a:avLst/>
          </a:prstGeom>
        </p:spPr>
      </p:pic>
      <p:sp>
        <p:nvSpPr>
          <p:cNvPr id="6" name="Rectangle 5"/>
          <p:cNvSpPr/>
          <p:nvPr/>
        </p:nvSpPr>
        <p:spPr>
          <a:xfrm>
            <a:off x="214428" y="6228448"/>
            <a:ext cx="3068104" cy="276999"/>
          </a:xfrm>
          <a:prstGeom prst="rect">
            <a:avLst/>
          </a:prstGeom>
        </p:spPr>
        <p:txBody>
          <a:bodyPr wrap="none">
            <a:spAutoFit/>
          </a:bodyPr>
          <a:lstStyle/>
          <a:p>
            <a:r>
              <a:rPr lang="en-US" altLang="ja-JP" sz="1200" i="1" baseline="0" dirty="0" smtClean="0"/>
              <a:t>Source: Patrick </a:t>
            </a:r>
            <a:r>
              <a:rPr lang="en-US" altLang="ja-JP" sz="1200" i="1" baseline="0" dirty="0" err="1" smtClean="0"/>
              <a:t>Gelsinger</a:t>
            </a:r>
            <a:r>
              <a:rPr lang="en-US" altLang="ja-JP" sz="1200" i="1" baseline="0" dirty="0" smtClean="0"/>
              <a:t>, </a:t>
            </a:r>
            <a:r>
              <a:rPr lang="en-US" altLang="ja-JP" sz="1200" i="1" baseline="0" dirty="0" err="1" smtClean="0"/>
              <a:t>VMWare</a:t>
            </a:r>
            <a:r>
              <a:rPr lang="en-US" altLang="ja-JP" sz="1200" i="1" baseline="0" dirty="0" smtClean="0"/>
              <a:t> 2015. </a:t>
            </a:r>
            <a:endParaRPr lang="en-US" sz="1200" i="1" baseline="0" dirty="0"/>
          </a:p>
        </p:txBody>
      </p:sp>
    </p:spTree>
    <p:extLst>
      <p:ext uri="{BB962C8B-B14F-4D97-AF65-F5344CB8AC3E}">
        <p14:creationId xmlns:p14="http://schemas.microsoft.com/office/powerpoint/2010/main" val="30978249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a:t>Next Step: Proactive/Learning Network Software</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22</a:t>
            </a:fld>
            <a:endParaRPr lang="en-US">
              <a:solidFill>
                <a:schemeClr val="bg2"/>
              </a:solidFill>
            </a:endParaRPr>
          </a:p>
        </p:txBody>
      </p:sp>
      <p:pic>
        <p:nvPicPr>
          <p:cNvPr id="4" name="Picture 3"/>
          <p:cNvPicPr>
            <a:picLocks noChangeAspect="1"/>
          </p:cNvPicPr>
          <p:nvPr/>
        </p:nvPicPr>
        <p:blipFill>
          <a:blip r:embed="rId3"/>
          <a:stretch>
            <a:fillRect/>
          </a:stretch>
        </p:blipFill>
        <p:spPr>
          <a:xfrm>
            <a:off x="114300" y="1117600"/>
            <a:ext cx="8915400" cy="4610100"/>
          </a:xfrm>
          <a:prstGeom prst="rect">
            <a:avLst/>
          </a:prstGeom>
        </p:spPr>
      </p:pic>
      <p:sp>
        <p:nvSpPr>
          <p:cNvPr id="5" name="Rectangle 4"/>
          <p:cNvSpPr/>
          <p:nvPr/>
        </p:nvSpPr>
        <p:spPr>
          <a:xfrm>
            <a:off x="214428" y="6066329"/>
            <a:ext cx="2429633" cy="276999"/>
          </a:xfrm>
          <a:prstGeom prst="rect">
            <a:avLst/>
          </a:prstGeom>
        </p:spPr>
        <p:txBody>
          <a:bodyPr wrap="none">
            <a:spAutoFit/>
          </a:bodyPr>
          <a:lstStyle/>
          <a:p>
            <a:r>
              <a:rPr lang="en-US" altLang="ja-JP" sz="1200" i="1" baseline="0" dirty="0" smtClean="0"/>
              <a:t>Source: Patrick </a:t>
            </a:r>
            <a:r>
              <a:rPr lang="en-US" altLang="ja-JP" sz="1200" i="1" baseline="0" dirty="0" err="1" smtClean="0"/>
              <a:t>Gelsinger</a:t>
            </a:r>
            <a:r>
              <a:rPr lang="en-US" altLang="ja-JP" sz="1200" i="1" baseline="0" dirty="0" smtClean="0"/>
              <a:t>, 2015. </a:t>
            </a:r>
            <a:endParaRPr lang="en-US" sz="1200" i="1" baseline="0" dirty="0"/>
          </a:p>
        </p:txBody>
      </p:sp>
    </p:spTree>
    <p:extLst>
      <p:ext uri="{BB962C8B-B14F-4D97-AF65-F5344CB8AC3E}">
        <p14:creationId xmlns:p14="http://schemas.microsoft.com/office/powerpoint/2010/main" val="12409303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a:xfrm>
            <a:off x="479216" y="1803400"/>
            <a:ext cx="8111960" cy="114300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Backup</a:t>
            </a:r>
            <a:endParaRPr lang="en-US" sz="4000" dirty="0">
              <a:solidFill>
                <a:srgbClr val="800000"/>
              </a:solidFill>
              <a:latin typeface="Georgia" charset="0"/>
              <a:ea typeface="ＭＳ Ｐゴシック" charset="0"/>
              <a:cs typeface="ＭＳ Ｐゴシック" charset="0"/>
            </a:endParaRPr>
          </a:p>
        </p:txBody>
      </p:sp>
      <p:sp>
        <p:nvSpPr>
          <p:cNvPr id="3" name="Subtitle 2"/>
          <p:cNvSpPr>
            <a:spLocks noGrp="1"/>
          </p:cNvSpPr>
          <p:nvPr>
            <p:ph type="subTitle" idx="1"/>
          </p:nvPr>
        </p:nvSpPr>
        <p:spPr/>
        <p:txBody>
          <a:bodyPr/>
          <a:lstStyle/>
          <a:p>
            <a:endParaRPr lang="en-US"/>
          </a:p>
        </p:txBody>
      </p:sp>
      <p:pic>
        <p:nvPicPr>
          <p:cNvPr id="2" name="Picture 1"/>
          <p:cNvPicPr>
            <a:picLocks noChangeAspect="1"/>
          </p:cNvPicPr>
          <p:nvPr/>
        </p:nvPicPr>
        <p:blipFill>
          <a:blip r:embed="rId3"/>
          <a:stretch>
            <a:fillRect/>
          </a:stretch>
        </p:blipFill>
        <p:spPr>
          <a:xfrm>
            <a:off x="127000" y="0"/>
            <a:ext cx="8878256" cy="6858000"/>
          </a:xfrm>
          <a:prstGeom prst="rect">
            <a:avLst/>
          </a:prstGeom>
        </p:spPr>
      </p:pic>
    </p:spTree>
    <p:extLst>
      <p:ext uri="{BB962C8B-B14F-4D97-AF65-F5344CB8AC3E}">
        <p14:creationId xmlns:p14="http://schemas.microsoft.com/office/powerpoint/2010/main" val="250738899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Background: Hardware Loses Value Fast</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24</a:t>
            </a:fld>
            <a:endParaRPr lang="en-US">
              <a:solidFill>
                <a:schemeClr val="bg2"/>
              </a:solidFill>
            </a:endParaRPr>
          </a:p>
        </p:txBody>
      </p:sp>
      <p:pic>
        <p:nvPicPr>
          <p:cNvPr id="5" name="Picture 4"/>
          <p:cNvPicPr>
            <a:picLocks noChangeAspect="1"/>
          </p:cNvPicPr>
          <p:nvPr/>
        </p:nvPicPr>
        <p:blipFill>
          <a:blip r:embed="rId3"/>
          <a:stretch>
            <a:fillRect/>
          </a:stretch>
        </p:blipFill>
        <p:spPr>
          <a:xfrm>
            <a:off x="0" y="863600"/>
            <a:ext cx="9144000" cy="5112167"/>
          </a:xfrm>
          <a:prstGeom prst="rect">
            <a:avLst/>
          </a:prstGeom>
        </p:spPr>
      </p:pic>
      <p:sp>
        <p:nvSpPr>
          <p:cNvPr id="4" name="Rectangle 3"/>
          <p:cNvSpPr/>
          <p:nvPr/>
        </p:nvSpPr>
        <p:spPr>
          <a:xfrm>
            <a:off x="-36077" y="5984357"/>
            <a:ext cx="4572000" cy="307777"/>
          </a:xfrm>
          <a:prstGeom prst="rect">
            <a:avLst/>
          </a:prstGeom>
        </p:spPr>
        <p:txBody>
          <a:bodyPr>
            <a:spAutoFit/>
          </a:bodyPr>
          <a:lstStyle/>
          <a:p>
            <a:pPr eaLnBrk="0" hangingPunct="0">
              <a:spcBef>
                <a:spcPct val="30000"/>
              </a:spcBef>
              <a:defRPr/>
            </a:pPr>
            <a:r>
              <a:rPr lang="en-US" sz="1400" i="1" baseline="0" dirty="0" smtClean="0">
                <a:latin typeface="Lucida Grande" charset="0"/>
                <a:cs typeface="Lucida Grande" charset="0"/>
                <a:sym typeface="Lucida Grande" charset="0"/>
              </a:rPr>
              <a:t>Source: Phil McKinney, 2015.</a:t>
            </a:r>
            <a:endParaRPr lang="en-US" sz="1400" i="1" baseline="0" dirty="0"/>
          </a:p>
        </p:txBody>
      </p:sp>
    </p:spTree>
    <p:extLst>
      <p:ext uri="{BB962C8B-B14F-4D97-AF65-F5344CB8AC3E}">
        <p14:creationId xmlns:p14="http://schemas.microsoft.com/office/powerpoint/2010/main" val="2580850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a:t>Background: Hardware Loses Value Fast</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25</a:t>
            </a:fld>
            <a:endParaRPr lang="en-US">
              <a:solidFill>
                <a:schemeClr val="bg2"/>
              </a:solidFill>
            </a:endParaRPr>
          </a:p>
        </p:txBody>
      </p:sp>
      <p:pic>
        <p:nvPicPr>
          <p:cNvPr id="2" name="Picture 1"/>
          <p:cNvPicPr>
            <a:picLocks noChangeAspect="1"/>
          </p:cNvPicPr>
          <p:nvPr/>
        </p:nvPicPr>
        <p:blipFill>
          <a:blip r:embed="rId3"/>
          <a:stretch>
            <a:fillRect/>
          </a:stretch>
        </p:blipFill>
        <p:spPr>
          <a:xfrm>
            <a:off x="0" y="838200"/>
            <a:ext cx="9144000" cy="5180656"/>
          </a:xfrm>
          <a:prstGeom prst="rect">
            <a:avLst/>
          </a:prstGeom>
        </p:spPr>
      </p:pic>
      <p:sp>
        <p:nvSpPr>
          <p:cNvPr id="5" name="Rectangle 4"/>
          <p:cNvSpPr/>
          <p:nvPr/>
        </p:nvSpPr>
        <p:spPr>
          <a:xfrm>
            <a:off x="-36077" y="5984357"/>
            <a:ext cx="4572000" cy="307777"/>
          </a:xfrm>
          <a:prstGeom prst="rect">
            <a:avLst/>
          </a:prstGeom>
        </p:spPr>
        <p:txBody>
          <a:bodyPr>
            <a:spAutoFit/>
          </a:bodyPr>
          <a:lstStyle/>
          <a:p>
            <a:pPr eaLnBrk="0" hangingPunct="0">
              <a:spcBef>
                <a:spcPct val="30000"/>
              </a:spcBef>
              <a:defRPr/>
            </a:pPr>
            <a:r>
              <a:rPr lang="en-US" sz="1400" i="1" baseline="0" dirty="0" smtClean="0">
                <a:latin typeface="Lucida Grande" charset="0"/>
                <a:cs typeface="Lucida Grande" charset="0"/>
                <a:sym typeface="Lucida Grande" charset="0"/>
              </a:rPr>
              <a:t>Source: Phil McKinney, 2015.</a:t>
            </a:r>
            <a:endParaRPr lang="en-US" sz="1400" i="1" baseline="0" dirty="0"/>
          </a:p>
        </p:txBody>
      </p:sp>
    </p:spTree>
    <p:extLst>
      <p:ext uri="{BB962C8B-B14F-4D97-AF65-F5344CB8AC3E}">
        <p14:creationId xmlns:p14="http://schemas.microsoft.com/office/powerpoint/2010/main" val="24751003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a:t>Background: Hardware Loses Value Fast</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26</a:t>
            </a:fld>
            <a:endParaRPr lang="en-US">
              <a:solidFill>
                <a:schemeClr val="bg2"/>
              </a:solidFill>
            </a:endParaRPr>
          </a:p>
        </p:txBody>
      </p:sp>
      <p:pic>
        <p:nvPicPr>
          <p:cNvPr id="2" name="Picture 1"/>
          <p:cNvPicPr>
            <a:picLocks noChangeAspect="1"/>
          </p:cNvPicPr>
          <p:nvPr/>
        </p:nvPicPr>
        <p:blipFill>
          <a:blip r:embed="rId3"/>
          <a:stretch>
            <a:fillRect/>
          </a:stretch>
        </p:blipFill>
        <p:spPr>
          <a:xfrm>
            <a:off x="0" y="838200"/>
            <a:ext cx="9144000" cy="5177843"/>
          </a:xfrm>
          <a:prstGeom prst="rect">
            <a:avLst/>
          </a:prstGeom>
        </p:spPr>
      </p:pic>
      <p:sp>
        <p:nvSpPr>
          <p:cNvPr id="5" name="Rectangle 4"/>
          <p:cNvSpPr/>
          <p:nvPr/>
        </p:nvSpPr>
        <p:spPr>
          <a:xfrm>
            <a:off x="-36077" y="5984357"/>
            <a:ext cx="4572000" cy="307777"/>
          </a:xfrm>
          <a:prstGeom prst="rect">
            <a:avLst/>
          </a:prstGeom>
        </p:spPr>
        <p:txBody>
          <a:bodyPr>
            <a:spAutoFit/>
          </a:bodyPr>
          <a:lstStyle/>
          <a:p>
            <a:pPr eaLnBrk="0" hangingPunct="0">
              <a:spcBef>
                <a:spcPct val="30000"/>
              </a:spcBef>
              <a:defRPr/>
            </a:pPr>
            <a:r>
              <a:rPr lang="en-US" sz="1400" i="1" baseline="0" dirty="0" smtClean="0">
                <a:latin typeface="Lucida Grande" charset="0"/>
                <a:cs typeface="Lucida Grande" charset="0"/>
                <a:sym typeface="Lucida Grande" charset="0"/>
              </a:rPr>
              <a:t>Source: Phil McKinney, 2015.</a:t>
            </a:r>
            <a:endParaRPr lang="en-US" sz="1400" i="1" baseline="0" dirty="0"/>
          </a:p>
        </p:txBody>
      </p:sp>
    </p:spTree>
    <p:extLst>
      <p:ext uri="{BB962C8B-B14F-4D97-AF65-F5344CB8AC3E}">
        <p14:creationId xmlns:p14="http://schemas.microsoft.com/office/powerpoint/2010/main" val="9311304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Software Centrism &amp; The New Normal</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27</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701800"/>
            <a:ext cx="9144000" cy="3452979"/>
          </a:xfrm>
          <a:prstGeom prst="rect">
            <a:avLst/>
          </a:prstGeom>
        </p:spPr>
      </p:pic>
      <p:sp>
        <p:nvSpPr>
          <p:cNvPr id="6" name="Rectangle 5"/>
          <p:cNvSpPr/>
          <p:nvPr/>
        </p:nvSpPr>
        <p:spPr>
          <a:xfrm>
            <a:off x="297476" y="5676494"/>
            <a:ext cx="8336564" cy="338554"/>
          </a:xfrm>
          <a:prstGeom prst="rect">
            <a:avLst/>
          </a:prstGeom>
        </p:spPr>
        <p:txBody>
          <a:bodyPr wrap="square">
            <a:spAutoFit/>
          </a:bodyPr>
          <a:lstStyle/>
          <a:p>
            <a:r>
              <a:rPr lang="en-US" dirty="0"/>
              <a:t>http://</a:t>
            </a:r>
            <a:r>
              <a:rPr lang="en-US" dirty="0" err="1"/>
              <a:t>events.linuxfoundation.org</a:t>
            </a:r>
            <a:r>
              <a:rPr lang="en-US" dirty="0"/>
              <a:t>/sites/events/files/slides/odls15_herrell.pdf</a:t>
            </a:r>
          </a:p>
        </p:txBody>
      </p:sp>
    </p:spTree>
    <p:extLst>
      <p:ext uri="{BB962C8B-B14F-4D97-AF65-F5344CB8AC3E}">
        <p14:creationId xmlns:p14="http://schemas.microsoft.com/office/powerpoint/2010/main" val="4823226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Why Care Networks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28</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841500"/>
            <a:ext cx="9144000" cy="3173767"/>
          </a:xfrm>
          <a:prstGeom prst="rect">
            <a:avLst/>
          </a:prstGeom>
        </p:spPr>
      </p:pic>
      <p:sp>
        <p:nvSpPr>
          <p:cNvPr id="5" name="Rectangle 4"/>
          <p:cNvSpPr/>
          <p:nvPr/>
        </p:nvSpPr>
        <p:spPr>
          <a:xfrm>
            <a:off x="528402" y="5368629"/>
            <a:ext cx="4572000" cy="584776"/>
          </a:xfrm>
          <a:prstGeom prst="rect">
            <a:avLst/>
          </a:prstGeom>
        </p:spPr>
        <p:txBody>
          <a:bodyPr>
            <a:spAutoFit/>
          </a:bodyPr>
          <a:lstStyle/>
          <a:p>
            <a:r>
              <a:rPr lang="en-US" dirty="0"/>
              <a:t>http://</a:t>
            </a:r>
            <a:r>
              <a:rPr lang="en-US" dirty="0" err="1"/>
              <a:t>events.linuxfoundation.org</a:t>
            </a:r>
            <a:r>
              <a:rPr lang="en-US" dirty="0"/>
              <a:t>/sites/events/files/slides/Sobanski_ODL_Summit_2015.pdf</a:t>
            </a:r>
          </a:p>
        </p:txBody>
      </p:sp>
    </p:spTree>
    <p:extLst>
      <p:ext uri="{BB962C8B-B14F-4D97-AF65-F5344CB8AC3E}">
        <p14:creationId xmlns:p14="http://schemas.microsoft.com/office/powerpoint/2010/main" val="32455692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956"/>
            <a:ext cx="8767597" cy="685800"/>
          </a:xfrm>
          <a:ln/>
        </p:spPr>
        <p:txBody>
          <a:bodyPr/>
          <a:lstStyle/>
          <a:p>
            <a:r>
              <a:rPr lang="en-US" sz="3200" dirty="0" smtClean="0"/>
              <a:t>SDN + IOT</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29</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596900"/>
            <a:ext cx="9144000" cy="5653768"/>
          </a:xfrm>
          <a:prstGeom prst="rect">
            <a:avLst/>
          </a:prstGeom>
        </p:spPr>
      </p:pic>
      <p:sp>
        <p:nvSpPr>
          <p:cNvPr id="5" name="Rectangle 4"/>
          <p:cNvSpPr/>
          <p:nvPr/>
        </p:nvSpPr>
        <p:spPr>
          <a:xfrm>
            <a:off x="156355" y="6086979"/>
            <a:ext cx="8246759" cy="338554"/>
          </a:xfrm>
          <a:prstGeom prst="rect">
            <a:avLst/>
          </a:prstGeom>
        </p:spPr>
        <p:txBody>
          <a:bodyPr wrap="square">
            <a:spAutoFit/>
          </a:bodyPr>
          <a:lstStyle/>
          <a:p>
            <a:r>
              <a:rPr lang="en-US" dirty="0"/>
              <a:t>http://</a:t>
            </a:r>
            <a:r>
              <a:rPr lang="en-US" dirty="0" err="1"/>
              <a:t>events.linuxfoundation.org</a:t>
            </a:r>
            <a:r>
              <a:rPr lang="en-US" dirty="0"/>
              <a:t>/sites/events/files/slides/ODL-Summit_v2.pptx_.pdf</a:t>
            </a:r>
          </a:p>
        </p:txBody>
      </p:sp>
    </p:spTree>
    <p:extLst>
      <p:ext uri="{BB962C8B-B14F-4D97-AF65-F5344CB8AC3E}">
        <p14:creationId xmlns:p14="http://schemas.microsoft.com/office/powerpoint/2010/main" val="920663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Modern Network Diversity</a:t>
            </a:r>
            <a:endParaRPr lang="en-US" sz="12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a:t>
            </a:r>
            <a:r>
              <a:rPr lang="en-US" altLang="ja-JP" dirty="0" err="1" smtClean="0">
                <a:ea typeface="ＭＳ Ｐゴシック" charset="0"/>
                <a:cs typeface="ＭＳ Ｐゴシック" charset="0"/>
              </a:rPr>
              <a:t>programability</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sp>
        <p:nvSpPr>
          <p:cNvPr id="9" name="Slide Number Placeholder 8"/>
          <p:cNvSpPr>
            <a:spLocks noGrp="1"/>
          </p:cNvSpPr>
          <p:nvPr>
            <p:ph type="sldNum" sz="quarter" idx="10"/>
          </p:nvPr>
        </p:nvSpPr>
        <p:spPr/>
        <p:txBody>
          <a:bodyPr/>
          <a:lstStyle/>
          <a:p>
            <a:pPr>
              <a:defRPr/>
            </a:pPr>
            <a:fld id="{164B0F64-89EF-7A42-892D-484BAB952423}" type="slidenum">
              <a:rPr lang="en-US" smtClean="0"/>
              <a:pPr>
                <a:defRPr/>
              </a:pPr>
              <a:t>3</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Tree>
    <p:extLst>
      <p:ext uri="{BB962C8B-B14F-4D97-AF65-F5344CB8AC3E}">
        <p14:creationId xmlns:p14="http://schemas.microsoft.com/office/powerpoint/2010/main" val="2479405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a:t>SDN + IOT</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30</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079500"/>
            <a:ext cx="9144000" cy="4680970"/>
          </a:xfrm>
          <a:prstGeom prst="rect">
            <a:avLst/>
          </a:prstGeom>
        </p:spPr>
      </p:pic>
    </p:spTree>
    <p:extLst>
      <p:ext uri="{BB962C8B-B14F-4D97-AF65-F5344CB8AC3E}">
        <p14:creationId xmlns:p14="http://schemas.microsoft.com/office/powerpoint/2010/main" val="17687018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Interest of Areas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31</a:t>
            </a:fld>
            <a:endParaRPr lang="en-US">
              <a:solidFill>
                <a:schemeClr val="bg2"/>
              </a:solidFill>
            </a:endParaRPr>
          </a:p>
        </p:txBody>
      </p:sp>
      <p:sp>
        <p:nvSpPr>
          <p:cNvPr id="2" name="Content Placeholder 1"/>
          <p:cNvSpPr>
            <a:spLocks noGrp="1"/>
          </p:cNvSpPr>
          <p:nvPr>
            <p:ph idx="1"/>
          </p:nvPr>
        </p:nvSpPr>
        <p:spPr/>
        <p:txBody>
          <a:bodyPr/>
          <a:lstStyle/>
          <a:p>
            <a:r>
              <a:rPr lang="en-US" dirty="0"/>
              <a:t>Which areas will have the biggest impact on the telecom industry over the next five years?</a:t>
            </a:r>
          </a:p>
          <a:p>
            <a:endParaRPr lang="en-US" dirty="0"/>
          </a:p>
        </p:txBody>
      </p:sp>
      <p:pic>
        <p:nvPicPr>
          <p:cNvPr id="6" name="Picture 5"/>
          <p:cNvPicPr>
            <a:picLocks noChangeAspect="1"/>
          </p:cNvPicPr>
          <p:nvPr/>
        </p:nvPicPr>
        <p:blipFill>
          <a:blip r:embed="rId3"/>
          <a:stretch>
            <a:fillRect/>
          </a:stretch>
        </p:blipFill>
        <p:spPr>
          <a:xfrm>
            <a:off x="0" y="2133600"/>
            <a:ext cx="9144000" cy="2580968"/>
          </a:xfrm>
          <a:prstGeom prst="rect">
            <a:avLst/>
          </a:prstGeom>
        </p:spPr>
      </p:pic>
      <p:sp>
        <p:nvSpPr>
          <p:cNvPr id="7" name="Rectangle 6"/>
          <p:cNvSpPr/>
          <p:nvPr/>
        </p:nvSpPr>
        <p:spPr>
          <a:xfrm>
            <a:off x="515572" y="5227525"/>
            <a:ext cx="6835549" cy="338554"/>
          </a:xfrm>
          <a:prstGeom prst="rect">
            <a:avLst/>
          </a:prstGeom>
        </p:spPr>
        <p:txBody>
          <a:bodyPr wrap="square">
            <a:spAutoFit/>
          </a:bodyPr>
          <a:lstStyle/>
          <a:p>
            <a:r>
              <a:rPr lang="en-US" dirty="0"/>
              <a:t>Source: Heavy Reading service provider survey, November 2014, n=144</a:t>
            </a:r>
          </a:p>
        </p:txBody>
      </p:sp>
    </p:spTree>
    <p:extLst>
      <p:ext uri="{BB962C8B-B14F-4D97-AF65-F5344CB8AC3E}">
        <p14:creationId xmlns:p14="http://schemas.microsoft.com/office/powerpoint/2010/main" val="4284307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Benefits of Networking</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32</a:t>
            </a:fld>
            <a:endParaRPr lang="en-US">
              <a:solidFill>
                <a:schemeClr val="bg2"/>
              </a:solidFill>
            </a:endParaRPr>
          </a:p>
        </p:txBody>
      </p:sp>
      <p:pic>
        <p:nvPicPr>
          <p:cNvPr id="4" name="Picture 3"/>
          <p:cNvPicPr>
            <a:picLocks noChangeAspect="1"/>
          </p:cNvPicPr>
          <p:nvPr/>
        </p:nvPicPr>
        <p:blipFill>
          <a:blip r:embed="rId3"/>
          <a:stretch>
            <a:fillRect/>
          </a:stretch>
        </p:blipFill>
        <p:spPr>
          <a:xfrm>
            <a:off x="564484" y="910569"/>
            <a:ext cx="7261317" cy="3370989"/>
          </a:xfrm>
          <a:prstGeom prst="rect">
            <a:avLst/>
          </a:prstGeom>
        </p:spPr>
      </p:pic>
      <p:pic>
        <p:nvPicPr>
          <p:cNvPr id="5" name="Picture 4"/>
          <p:cNvPicPr>
            <a:picLocks noChangeAspect="1"/>
          </p:cNvPicPr>
          <p:nvPr/>
        </p:nvPicPr>
        <p:blipFill>
          <a:blip r:embed="rId4"/>
          <a:stretch>
            <a:fillRect/>
          </a:stretch>
        </p:blipFill>
        <p:spPr>
          <a:xfrm>
            <a:off x="1497437" y="4655418"/>
            <a:ext cx="5918200" cy="1549400"/>
          </a:xfrm>
          <a:prstGeom prst="rect">
            <a:avLst/>
          </a:prstGeom>
        </p:spPr>
      </p:pic>
    </p:spTree>
    <p:extLst>
      <p:ext uri="{BB962C8B-B14F-4D97-AF65-F5344CB8AC3E}">
        <p14:creationId xmlns:p14="http://schemas.microsoft.com/office/powerpoint/2010/main" val="41433171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Network in a Virtualized World</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33</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498600"/>
            <a:ext cx="9144000" cy="3858322"/>
          </a:xfrm>
          <a:prstGeom prst="rect">
            <a:avLst/>
          </a:prstGeom>
        </p:spPr>
      </p:pic>
      <p:sp>
        <p:nvSpPr>
          <p:cNvPr id="5" name="Rectangle 4"/>
          <p:cNvSpPr/>
          <p:nvPr/>
        </p:nvSpPr>
        <p:spPr>
          <a:xfrm>
            <a:off x="361621" y="5548216"/>
            <a:ext cx="8387881" cy="338554"/>
          </a:xfrm>
          <a:prstGeom prst="rect">
            <a:avLst/>
          </a:prstGeom>
        </p:spPr>
        <p:txBody>
          <a:bodyPr wrap="square">
            <a:spAutoFit/>
          </a:bodyPr>
          <a:lstStyle/>
          <a:p>
            <a:r>
              <a:rPr lang="en-US" dirty="0"/>
              <a:t>http://</a:t>
            </a:r>
            <a:r>
              <a:rPr lang="en-US" dirty="0" err="1"/>
              <a:t>events.linuxfoundation.org</a:t>
            </a:r>
            <a:r>
              <a:rPr lang="en-US" dirty="0"/>
              <a:t>/sites/events/files/slides/odl_summit15_chiosi.pdf</a:t>
            </a:r>
          </a:p>
        </p:txBody>
      </p:sp>
    </p:spTree>
    <p:extLst>
      <p:ext uri="{BB962C8B-B14F-4D97-AF65-F5344CB8AC3E}">
        <p14:creationId xmlns:p14="http://schemas.microsoft.com/office/powerpoint/2010/main" val="705842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Extension</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34</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498600"/>
            <a:ext cx="9144000" cy="3849097"/>
          </a:xfrm>
          <a:prstGeom prst="rect">
            <a:avLst/>
          </a:prstGeom>
        </p:spPr>
      </p:pic>
      <p:sp>
        <p:nvSpPr>
          <p:cNvPr id="5" name="Rectangle 4"/>
          <p:cNvSpPr/>
          <p:nvPr/>
        </p:nvSpPr>
        <p:spPr>
          <a:xfrm>
            <a:off x="310305" y="5561044"/>
            <a:ext cx="8054321" cy="338554"/>
          </a:xfrm>
          <a:prstGeom prst="rect">
            <a:avLst/>
          </a:prstGeom>
        </p:spPr>
        <p:txBody>
          <a:bodyPr wrap="square">
            <a:spAutoFit/>
          </a:bodyPr>
          <a:lstStyle/>
          <a:p>
            <a:r>
              <a:rPr lang="en-US" dirty="0"/>
              <a:t>http://</a:t>
            </a:r>
            <a:r>
              <a:rPr lang="en-US" dirty="0" err="1"/>
              <a:t>events.linuxfoundation.org</a:t>
            </a:r>
            <a:r>
              <a:rPr lang="en-US" dirty="0"/>
              <a:t>/sites/events/files/slides/odl_summit15_chiosi.pdf</a:t>
            </a:r>
          </a:p>
        </p:txBody>
      </p:sp>
      <p:sp>
        <p:nvSpPr>
          <p:cNvPr id="6" name="Rectangle 5"/>
          <p:cNvSpPr/>
          <p:nvPr/>
        </p:nvSpPr>
        <p:spPr>
          <a:xfrm>
            <a:off x="690309" y="1043117"/>
            <a:ext cx="4575141" cy="461665"/>
          </a:xfrm>
          <a:prstGeom prst="rect">
            <a:avLst/>
          </a:prstGeom>
        </p:spPr>
        <p:txBody>
          <a:bodyPr wrap="none">
            <a:spAutoFit/>
          </a:bodyPr>
          <a:lstStyle/>
          <a:p>
            <a:r>
              <a:rPr lang="en-US" baseline="0" dirty="0">
                <a:latin typeface="Lucida Grande" charset="0"/>
                <a:cs typeface="Lucida Grande" charset="0"/>
                <a:sym typeface="Lucida Grande" charset="0"/>
              </a:rPr>
              <a:t>AI: From reactive to proactive</a:t>
            </a:r>
          </a:p>
        </p:txBody>
      </p:sp>
    </p:spTree>
    <p:extLst>
      <p:ext uri="{BB962C8B-B14F-4D97-AF65-F5344CB8AC3E}">
        <p14:creationId xmlns:p14="http://schemas.microsoft.com/office/powerpoint/2010/main" val="14220689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Network Customization/Feature Requests </a:t>
            </a:r>
            <a:br>
              <a:rPr lang="en-US" sz="3200" dirty="0" smtClean="0">
                <a:ea typeface="ＭＳ Ｐゴシック" charset="0"/>
                <a:cs typeface="ＭＳ Ｐゴシック" charset="0"/>
              </a:rPr>
            </a:br>
            <a:r>
              <a:rPr lang="en-US" sz="3200" dirty="0" smtClean="0">
                <a:ea typeface="ＭＳ Ｐゴシック" charset="0"/>
                <a:cs typeface="ＭＳ Ｐゴシック" charset="0"/>
              </a:rPr>
              <a:t>Can be a Slow Process</a:t>
            </a:r>
            <a:endParaRPr lang="en-US" sz="1200" dirty="0"/>
          </a:p>
        </p:txBody>
      </p:sp>
      <p:sp>
        <p:nvSpPr>
          <p:cNvPr id="9" name="Slide Number Placeholder 8"/>
          <p:cNvSpPr>
            <a:spLocks noGrp="1"/>
          </p:cNvSpPr>
          <p:nvPr>
            <p:ph type="sldNum" sz="quarter" idx="10"/>
          </p:nvPr>
        </p:nvSpPr>
        <p:spPr/>
        <p:txBody>
          <a:bodyPr/>
          <a:lstStyle/>
          <a:p>
            <a:pPr>
              <a:defRPr/>
            </a:pPr>
            <a:fld id="{164B0F64-89EF-7A42-892D-484BAB952423}" type="slidenum">
              <a:rPr lang="en-US" smtClean="0"/>
              <a:pPr>
                <a:defRPr/>
              </a:pPr>
              <a:t>4</a:t>
            </a:fld>
            <a:endParaRPr lang="en-US">
              <a:solidFill>
                <a:schemeClr val="bg2"/>
              </a:solidFill>
            </a:endParaRPr>
          </a:p>
        </p:txBody>
      </p:sp>
      <p:pic>
        <p:nvPicPr>
          <p:cNvPr id="11" name="Picture 10"/>
          <p:cNvPicPr>
            <a:picLocks noChangeAspect="1"/>
          </p:cNvPicPr>
          <p:nvPr/>
        </p:nvPicPr>
        <p:blipFill>
          <a:blip r:embed="rId3"/>
          <a:stretch>
            <a:fillRect/>
          </a:stretch>
        </p:blipFill>
        <p:spPr>
          <a:xfrm>
            <a:off x="1418721" y="1320818"/>
            <a:ext cx="6414649" cy="4731203"/>
          </a:xfrm>
          <a:prstGeom prst="rect">
            <a:avLst/>
          </a:prstGeom>
        </p:spPr>
      </p:pic>
      <p:sp>
        <p:nvSpPr>
          <p:cNvPr id="3" name="Rectangle 2"/>
          <p:cNvSpPr/>
          <p:nvPr/>
        </p:nvSpPr>
        <p:spPr bwMode="auto">
          <a:xfrm>
            <a:off x="2540187" y="2283185"/>
            <a:ext cx="2783397" cy="3080274"/>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543325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smtClean="0"/>
              <a:t>Solution I: Outsourcing---Let Others Do the Work</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5</a:t>
            </a:fld>
            <a:endParaRPr lang="en-US">
              <a:solidFill>
                <a:schemeClr val="bg2"/>
              </a:solidFill>
            </a:endParaRPr>
          </a:p>
        </p:txBody>
      </p:sp>
      <p:grpSp>
        <p:nvGrpSpPr>
          <p:cNvPr id="14" name="Group 13"/>
          <p:cNvGrpSpPr/>
          <p:nvPr/>
        </p:nvGrpSpPr>
        <p:grpSpPr>
          <a:xfrm>
            <a:off x="-151540" y="885109"/>
            <a:ext cx="5114883" cy="2701302"/>
            <a:chOff x="92214" y="1141664"/>
            <a:chExt cx="5114883" cy="2701302"/>
          </a:xfrm>
        </p:grpSpPr>
        <p:sp>
          <p:nvSpPr>
            <p:cNvPr id="2" name="Oval 1"/>
            <p:cNvSpPr/>
            <p:nvPr/>
          </p:nvSpPr>
          <p:spPr bwMode="auto">
            <a:xfrm>
              <a:off x="1128972" y="2257676"/>
              <a:ext cx="685800" cy="685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4%</a:t>
              </a:r>
              <a:endParaRPr kumimoji="0" lang="en-US" sz="16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Oval 6"/>
            <p:cNvSpPr/>
            <p:nvPr/>
          </p:nvSpPr>
          <p:spPr bwMode="auto">
            <a:xfrm>
              <a:off x="3002029" y="1141664"/>
              <a:ext cx="1807326" cy="179450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aseline="0" dirty="0" smtClean="0">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25</a:t>
              </a:r>
              <a:r>
                <a:rPr kumimoji="0" lang="en-US" sz="1600" b="0"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a:t>
              </a:r>
              <a:endParaRPr kumimoji="0" lang="en-US" sz="16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a:xfrm>
              <a:off x="92214" y="3000674"/>
              <a:ext cx="2717380" cy="830997"/>
            </a:xfrm>
            <a:prstGeom prst="rect">
              <a:avLst/>
            </a:prstGeom>
          </p:spPr>
          <p:txBody>
            <a:bodyPr wrap="square">
              <a:spAutoFit/>
            </a:bodyPr>
            <a:lstStyle/>
            <a:p>
              <a:pPr algn="ctr"/>
              <a:r>
                <a:rPr lang="en-US" altLang="ja-JP" sz="1600" baseline="0" dirty="0" smtClean="0"/>
                <a:t>On-Premise/Private Cloud</a:t>
              </a:r>
              <a:br>
                <a:rPr lang="en-US" altLang="ja-JP" sz="1600" baseline="0" dirty="0" smtClean="0"/>
              </a:br>
              <a:r>
                <a:rPr lang="en-US" altLang="ja-JP" sz="1600" baseline="0" dirty="0" smtClean="0"/>
                <a:t>IT spend Growth Rate </a:t>
              </a:r>
              <a:br>
                <a:rPr lang="en-US" altLang="ja-JP" sz="1600" baseline="0" dirty="0" smtClean="0"/>
              </a:br>
              <a:r>
                <a:rPr lang="en-US" altLang="ja-JP" sz="1600" baseline="0" dirty="0" smtClean="0"/>
                <a:t>2013-2017</a:t>
              </a:r>
              <a:endParaRPr lang="en-US" sz="1600" baseline="0" dirty="0"/>
            </a:p>
          </p:txBody>
        </p:sp>
        <p:sp>
          <p:nvSpPr>
            <p:cNvPr id="9" name="Rectangle 8"/>
            <p:cNvSpPr/>
            <p:nvPr/>
          </p:nvSpPr>
          <p:spPr>
            <a:xfrm>
              <a:off x="2489717" y="3011969"/>
              <a:ext cx="2717380" cy="830997"/>
            </a:xfrm>
            <a:prstGeom prst="rect">
              <a:avLst/>
            </a:prstGeom>
          </p:spPr>
          <p:txBody>
            <a:bodyPr wrap="square">
              <a:spAutoFit/>
            </a:bodyPr>
            <a:lstStyle/>
            <a:p>
              <a:pPr algn="ctr"/>
              <a:r>
                <a:rPr lang="en-US" altLang="ja-JP" sz="1600" baseline="0" dirty="0" smtClean="0"/>
                <a:t>Off-Premise/Public Cloud</a:t>
              </a:r>
              <a:br>
                <a:rPr lang="en-US" altLang="ja-JP" sz="1600" baseline="0" dirty="0" smtClean="0"/>
              </a:br>
              <a:r>
                <a:rPr lang="en-US" altLang="ja-JP" sz="1600" baseline="0" dirty="0" smtClean="0"/>
                <a:t>IT spend Growth Rate </a:t>
              </a:r>
              <a:br>
                <a:rPr lang="en-US" altLang="ja-JP" sz="1600" baseline="0" dirty="0" smtClean="0"/>
              </a:br>
              <a:r>
                <a:rPr lang="en-US" altLang="ja-JP" sz="1600" baseline="0" dirty="0" smtClean="0"/>
                <a:t>2013-2017</a:t>
              </a:r>
              <a:endParaRPr lang="en-US" sz="1600" baseline="0" dirty="0"/>
            </a:p>
          </p:txBody>
        </p:sp>
        <p:cxnSp>
          <p:nvCxnSpPr>
            <p:cNvPr id="10" name="Straight Connector 9"/>
            <p:cNvCxnSpPr/>
            <p:nvPr/>
          </p:nvCxnSpPr>
          <p:spPr bwMode="auto">
            <a:xfrm flipV="1">
              <a:off x="525993" y="2950367"/>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5" name="Straight Connector 14"/>
            <p:cNvCxnSpPr/>
            <p:nvPr/>
          </p:nvCxnSpPr>
          <p:spPr bwMode="auto">
            <a:xfrm flipV="1">
              <a:off x="2961987" y="2948835"/>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17" name="Group 16"/>
          <p:cNvGrpSpPr/>
          <p:nvPr/>
        </p:nvGrpSpPr>
        <p:grpSpPr>
          <a:xfrm>
            <a:off x="4887915" y="2988844"/>
            <a:ext cx="4204871" cy="3187222"/>
            <a:chOff x="4" y="-256551"/>
            <a:chExt cx="5207093" cy="4099517"/>
          </a:xfrm>
        </p:grpSpPr>
        <p:sp>
          <p:nvSpPr>
            <p:cNvPr id="18" name="Oval 17"/>
            <p:cNvSpPr/>
            <p:nvPr/>
          </p:nvSpPr>
          <p:spPr bwMode="auto">
            <a:xfrm>
              <a:off x="4" y="-256551"/>
              <a:ext cx="3200400" cy="3200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aseline="0" dirty="0" smtClean="0">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$2T</a:t>
              </a:r>
              <a:endParaRPr kumimoji="0" lang="en-US" sz="16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9" name="Oval 18"/>
            <p:cNvSpPr/>
            <p:nvPr/>
          </p:nvSpPr>
          <p:spPr bwMode="auto">
            <a:xfrm>
              <a:off x="3617829" y="2475743"/>
              <a:ext cx="457200" cy="4572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0" name="Rectangle 19"/>
            <p:cNvSpPr/>
            <p:nvPr/>
          </p:nvSpPr>
          <p:spPr>
            <a:xfrm>
              <a:off x="92214" y="3000674"/>
              <a:ext cx="2717380" cy="830997"/>
            </a:xfrm>
            <a:prstGeom prst="rect">
              <a:avLst/>
            </a:prstGeom>
          </p:spPr>
          <p:txBody>
            <a:bodyPr wrap="square">
              <a:spAutoFit/>
            </a:bodyPr>
            <a:lstStyle/>
            <a:p>
              <a:pPr algn="ctr"/>
              <a:r>
                <a:rPr lang="en-US" altLang="ja-JP" sz="1600" baseline="0" dirty="0" smtClean="0"/>
                <a:t>On-Premise/Private Cloud</a:t>
              </a:r>
              <a:br>
                <a:rPr lang="en-US" altLang="ja-JP" sz="1600" baseline="0" dirty="0" smtClean="0"/>
              </a:br>
              <a:r>
                <a:rPr lang="en-US" altLang="ja-JP" sz="1600" baseline="0" dirty="0" smtClean="0"/>
                <a:t>Total Enterprise Investments 2014</a:t>
              </a:r>
              <a:endParaRPr lang="en-US" sz="1600" baseline="0" dirty="0"/>
            </a:p>
          </p:txBody>
        </p:sp>
        <p:sp>
          <p:nvSpPr>
            <p:cNvPr id="21" name="Rectangle 20"/>
            <p:cNvSpPr/>
            <p:nvPr/>
          </p:nvSpPr>
          <p:spPr>
            <a:xfrm>
              <a:off x="2489717" y="3011969"/>
              <a:ext cx="2717380" cy="830997"/>
            </a:xfrm>
            <a:prstGeom prst="rect">
              <a:avLst/>
            </a:prstGeom>
          </p:spPr>
          <p:txBody>
            <a:bodyPr wrap="square">
              <a:spAutoFit/>
            </a:bodyPr>
            <a:lstStyle/>
            <a:p>
              <a:pPr algn="ctr"/>
              <a:r>
                <a:rPr lang="en-US" altLang="ja-JP" sz="1600" baseline="0" dirty="0" smtClean="0"/>
                <a:t>Off-Premise/Public Cloud</a:t>
              </a:r>
              <a:br>
                <a:rPr lang="en-US" altLang="ja-JP" sz="1600" baseline="0" dirty="0" smtClean="0"/>
              </a:br>
              <a:r>
                <a:rPr lang="en-US" altLang="ja-JP" sz="1600" baseline="0" dirty="0" smtClean="0"/>
                <a:t>Total Enterprise Investments 2014</a:t>
              </a:r>
              <a:endParaRPr lang="en-US" sz="1600" baseline="0" dirty="0"/>
            </a:p>
          </p:txBody>
        </p:sp>
        <p:cxnSp>
          <p:nvCxnSpPr>
            <p:cNvPr id="22" name="Straight Connector 21"/>
            <p:cNvCxnSpPr/>
            <p:nvPr/>
          </p:nvCxnSpPr>
          <p:spPr bwMode="auto">
            <a:xfrm flipV="1">
              <a:off x="525993" y="2950367"/>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3" name="Straight Connector 22"/>
            <p:cNvCxnSpPr/>
            <p:nvPr/>
          </p:nvCxnSpPr>
          <p:spPr bwMode="auto">
            <a:xfrm flipV="1">
              <a:off x="2961987" y="2948835"/>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16" name="Rectangle 15"/>
          <p:cNvSpPr/>
          <p:nvPr/>
        </p:nvSpPr>
        <p:spPr>
          <a:xfrm>
            <a:off x="7734689" y="5150114"/>
            <a:ext cx="745399" cy="261610"/>
          </a:xfrm>
          <a:prstGeom prst="rect">
            <a:avLst/>
          </a:prstGeom>
        </p:spPr>
        <p:txBody>
          <a:bodyPr wrap="square">
            <a:spAutoFit/>
          </a:bodyPr>
          <a:lstStyle/>
          <a:p>
            <a:r>
              <a:rPr lang="en-US" altLang="ja-JP" sz="1100" baseline="0" dirty="0" smtClean="0">
                <a:solidFill>
                  <a:schemeClr val="bg1"/>
                </a:solidFill>
              </a:rPr>
              <a:t>$</a:t>
            </a:r>
            <a:r>
              <a:rPr lang="en-US" altLang="ja-JP" sz="900" baseline="0" dirty="0" smtClean="0">
                <a:solidFill>
                  <a:schemeClr val="bg1"/>
                </a:solidFill>
              </a:rPr>
              <a:t>44B</a:t>
            </a:r>
            <a:endParaRPr lang="en-US" sz="1100" dirty="0">
              <a:solidFill>
                <a:schemeClr val="bg1"/>
              </a:solidFill>
            </a:endParaRPr>
          </a:p>
        </p:txBody>
      </p:sp>
      <p:sp>
        <p:nvSpPr>
          <p:cNvPr id="25" name="Rectangle 24"/>
          <p:cNvSpPr/>
          <p:nvPr/>
        </p:nvSpPr>
        <p:spPr>
          <a:xfrm>
            <a:off x="214428" y="6066329"/>
            <a:ext cx="3068104" cy="276999"/>
          </a:xfrm>
          <a:prstGeom prst="rect">
            <a:avLst/>
          </a:prstGeom>
        </p:spPr>
        <p:txBody>
          <a:bodyPr wrap="none">
            <a:spAutoFit/>
          </a:bodyPr>
          <a:lstStyle/>
          <a:p>
            <a:r>
              <a:rPr lang="en-US" altLang="ja-JP" sz="1200" i="1" baseline="0" dirty="0" smtClean="0"/>
              <a:t>Source: Patrick </a:t>
            </a:r>
            <a:r>
              <a:rPr lang="en-US" altLang="ja-JP" sz="1200" i="1" baseline="0" dirty="0" err="1" smtClean="0"/>
              <a:t>Gelsinger</a:t>
            </a:r>
            <a:r>
              <a:rPr lang="en-US" altLang="ja-JP" sz="1200" i="1" baseline="0" dirty="0" smtClean="0"/>
              <a:t>, </a:t>
            </a:r>
            <a:r>
              <a:rPr lang="en-US" altLang="ja-JP" sz="1200" i="1" baseline="0" dirty="0" err="1" smtClean="0"/>
              <a:t>VMWare</a:t>
            </a:r>
            <a:r>
              <a:rPr lang="en-US" altLang="ja-JP" sz="1200" i="1" baseline="0" dirty="0" smtClean="0"/>
              <a:t> 2015. </a:t>
            </a:r>
            <a:endParaRPr lang="en-US" sz="1200" i="1" baseline="0" dirty="0"/>
          </a:p>
        </p:txBody>
      </p:sp>
    </p:spTree>
    <p:extLst>
      <p:ext uri="{BB962C8B-B14F-4D97-AF65-F5344CB8AC3E}">
        <p14:creationId xmlns:p14="http://schemas.microsoft.com/office/powerpoint/2010/main" val="11452203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Solution II: Better </a:t>
            </a:r>
            <a:r>
              <a:rPr lang="en-US" sz="3200" dirty="0" err="1" smtClean="0"/>
              <a:t>Softwarization</a:t>
            </a:r>
            <a:r>
              <a:rPr lang="en-US" sz="3200" dirty="0" smtClean="0"/>
              <a:t> </a:t>
            </a:r>
            <a:br>
              <a:rPr lang="en-US" sz="3200" dirty="0" smtClean="0"/>
            </a:br>
            <a:r>
              <a:rPr lang="en-US" sz="3200" dirty="0" smtClean="0"/>
              <a:t>for Network Programming</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6</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46050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SVP, Brocade, 2015.</a:t>
            </a:r>
            <a:endParaRPr lang="en-US" sz="1400" i="1" baseline="0" dirty="0"/>
          </a:p>
        </p:txBody>
      </p:sp>
    </p:spTree>
    <p:extLst>
      <p:ext uri="{BB962C8B-B14F-4D97-AF65-F5344CB8AC3E}">
        <p14:creationId xmlns:p14="http://schemas.microsoft.com/office/powerpoint/2010/main" val="12065812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Android: A Potential Analogy</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7</a:t>
            </a:fld>
            <a:endParaRPr lang="en-US">
              <a:solidFill>
                <a:schemeClr val="bg2"/>
              </a:solidFill>
            </a:endParaRPr>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Tree>
    <p:extLst>
      <p:ext uri="{BB962C8B-B14F-4D97-AF65-F5344CB8AC3E}">
        <p14:creationId xmlns:p14="http://schemas.microsoft.com/office/powerpoint/2010/main" val="3115306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7" name="Slide Number Placeholder 2"/>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25137940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3600" dirty="0" err="1" smtClean="0">
                <a:ea typeface="ＭＳ Ｐゴシック" charset="0"/>
                <a:cs typeface="ＭＳ Ｐゴシック" charset="0"/>
              </a:rPr>
              <a:t>OpenDaylight</a:t>
            </a:r>
            <a:r>
              <a:rPr lang="en-US" altLang="ja-JP" sz="3600" dirty="0" smtClean="0">
                <a:ea typeface="ＭＳ Ｐゴシック" charset="0"/>
                <a:cs typeface="ＭＳ Ｐゴシック" charset="0"/>
              </a:rPr>
              <a:t> Software Architecture</a:t>
            </a:r>
            <a:endParaRPr lang="en-US" sz="1400" dirty="0"/>
          </a:p>
        </p:txBody>
      </p:sp>
      <p:sp>
        <p:nvSpPr>
          <p:cNvPr id="5" name="Slide Number Placeholder 4"/>
          <p:cNvSpPr>
            <a:spLocks noGrp="1"/>
          </p:cNvSpPr>
          <p:nvPr>
            <p:ph type="sldNum" sz="quarter" idx="10"/>
          </p:nvPr>
        </p:nvSpPr>
        <p:spPr/>
        <p:txBody>
          <a:bodyPr/>
          <a:lstStyle/>
          <a:p>
            <a:pPr>
              <a:defRPr/>
            </a:pPr>
            <a:fld id="{164B0F64-89EF-7A42-892D-484BAB952423}" type="slidenum">
              <a:rPr lang="en-US" smtClean="0"/>
              <a:pPr>
                <a:defRPr/>
              </a:pPr>
              <a:t>9</a:t>
            </a:fld>
            <a:endParaRPr lang="en-US">
              <a:solidFill>
                <a:schemeClr val="bg2"/>
              </a:solidFill>
            </a:endParaRPr>
          </a:p>
        </p:txBody>
      </p:sp>
      <p:pic>
        <p:nvPicPr>
          <p:cNvPr id="3" name="Picture 2"/>
          <p:cNvPicPr>
            <a:picLocks noChangeAspect="1"/>
          </p:cNvPicPr>
          <p:nvPr/>
        </p:nvPicPr>
        <p:blipFill>
          <a:blip r:embed="rId3"/>
          <a:stretch>
            <a:fillRect/>
          </a:stretch>
        </p:blipFill>
        <p:spPr>
          <a:xfrm>
            <a:off x="0" y="1410977"/>
            <a:ext cx="9144000" cy="4283741"/>
          </a:xfrm>
          <a:prstGeom prst="rect">
            <a:avLst/>
          </a:prstGeom>
        </p:spPr>
      </p:pic>
      <p:sp>
        <p:nvSpPr>
          <p:cNvPr id="6" name="Rectangle 5"/>
          <p:cNvSpPr/>
          <p:nvPr/>
        </p:nvSpPr>
        <p:spPr bwMode="auto">
          <a:xfrm>
            <a:off x="4202119" y="5228360"/>
            <a:ext cx="878256" cy="5674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a:xfrm>
            <a:off x="0" y="580122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
        <p:nvSpPr>
          <p:cNvPr id="8" name="Rectangle 7"/>
          <p:cNvSpPr/>
          <p:nvPr/>
        </p:nvSpPr>
        <p:spPr>
          <a:xfrm>
            <a:off x="3011275" y="5674190"/>
            <a:ext cx="5987475" cy="8781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this architecture have enough as a base of network </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softwarization</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501509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13104</TotalTime>
  <Words>1438</Words>
  <Application>Microsoft Macintosh PowerPoint</Application>
  <PresentationFormat>On-screen Show (4:3)</PresentationFormat>
  <Paragraphs>275</Paragraphs>
  <Slides>34</Slides>
  <Notes>32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Blank Presentation</vt:lpstr>
      <vt:lpstr>Toward Software/Application Driven Computer Networks</vt:lpstr>
      <vt:lpstr>Software Driven, Programmable Networks are not New</vt:lpstr>
      <vt:lpstr>Modern Network Diversity</vt:lpstr>
      <vt:lpstr>Network Customization/Feature Requests  Can be a Slow Process</vt:lpstr>
      <vt:lpstr>Solution I: Outsourcing---Let Others Do the Work</vt:lpstr>
      <vt:lpstr>Solution II: Better Softwarization  for Network Programming</vt:lpstr>
      <vt:lpstr>Android: A Potential Analogy</vt:lpstr>
      <vt:lpstr>State of Current (Open Source) Players</vt:lpstr>
      <vt:lpstr>OpenDaylight Software Architecture</vt:lpstr>
      <vt:lpstr>OpenDaylight Architecture: Another View</vt:lpstr>
      <vt:lpstr>OpenDaylight: Basic Workflow</vt:lpstr>
      <vt:lpstr>Low-Level “Assembly” Programming Model</vt:lpstr>
      <vt:lpstr>Assembly Programming to High-level Programming</vt:lpstr>
      <vt:lpstr>One Step Leads to Another</vt:lpstr>
      <vt:lpstr>Another Possibility: Datapath as Memorization Tables</vt:lpstr>
      <vt:lpstr>Another Possibility: Datapath as Memorization Tables</vt:lpstr>
      <vt:lpstr>Software Architecture w/ Network Program Lang</vt:lpstr>
      <vt:lpstr>Softwarization of Network Programming: Key Next Steps</vt:lpstr>
      <vt:lpstr>New Chances</vt:lpstr>
      <vt:lpstr>Looking for Collaborators</vt:lpstr>
      <vt:lpstr>Next Step: Proactive/Learning Network Software</vt:lpstr>
      <vt:lpstr>Next Step: Proactive/Learning Network Software</vt:lpstr>
      <vt:lpstr>Backup</vt:lpstr>
      <vt:lpstr>Background: Hardware Loses Value Fast</vt:lpstr>
      <vt:lpstr>Background: Hardware Loses Value Fast</vt:lpstr>
      <vt:lpstr>Background: Hardware Loses Value Fast</vt:lpstr>
      <vt:lpstr>Software Centrism &amp; The New Normal</vt:lpstr>
      <vt:lpstr>Why Care Networks</vt:lpstr>
      <vt:lpstr>SDN + IOT</vt:lpstr>
      <vt:lpstr>SDN + IOT</vt:lpstr>
      <vt:lpstr>Interest of Areas</vt:lpstr>
      <vt:lpstr>Benefits of Networking</vt:lpstr>
      <vt:lpstr>Network in a Virtualized World</vt:lpstr>
      <vt:lpstr>Extension</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1279</cp:revision>
  <cp:lastPrinted>2011-12-21T04:26:34Z</cp:lastPrinted>
  <dcterms:modified xsi:type="dcterms:W3CDTF">2015-11-14T17:27:54Z</dcterms:modified>
  <cp:category/>
</cp:coreProperties>
</file>